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6" r:id="rId1"/>
    <p:sldMasterId id="2147483840" r:id="rId2"/>
  </p:sldMasterIdLst>
  <p:notesMasterIdLst>
    <p:notesMasterId r:id="rId31"/>
  </p:notesMasterIdLst>
  <p:sldIdLst>
    <p:sldId id="256" r:id="rId3"/>
    <p:sldId id="301" r:id="rId4"/>
    <p:sldId id="267" r:id="rId5"/>
    <p:sldId id="268" r:id="rId6"/>
    <p:sldId id="280" r:id="rId7"/>
    <p:sldId id="269" r:id="rId8"/>
    <p:sldId id="281" r:id="rId9"/>
    <p:sldId id="282" r:id="rId10"/>
    <p:sldId id="283" r:id="rId11"/>
    <p:sldId id="284" r:id="rId12"/>
    <p:sldId id="320" r:id="rId13"/>
    <p:sldId id="298" r:id="rId14"/>
    <p:sldId id="347" r:id="rId15"/>
    <p:sldId id="348" r:id="rId16"/>
    <p:sldId id="270" r:id="rId17"/>
    <p:sldId id="356" r:id="rId18"/>
    <p:sldId id="271" r:id="rId19"/>
    <p:sldId id="272" r:id="rId20"/>
    <p:sldId id="300" r:id="rId21"/>
    <p:sldId id="273" r:id="rId22"/>
    <p:sldId id="299" r:id="rId23"/>
    <p:sldId id="372" r:id="rId24"/>
    <p:sldId id="297" r:id="rId25"/>
    <p:sldId id="290" r:id="rId26"/>
    <p:sldId id="291" r:id="rId27"/>
    <p:sldId id="292" r:id="rId28"/>
    <p:sldId id="295" r:id="rId29"/>
    <p:sldId id="294" r:id="rId3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83"/>
  </p:normalViewPr>
  <p:slideViewPr>
    <p:cSldViewPr>
      <p:cViewPr varScale="1">
        <p:scale>
          <a:sx n="98" d="100"/>
          <a:sy n="98" d="100"/>
        </p:scale>
        <p:origin x="194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87C9E63-15EB-4095-A5AE-C22291D7E39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A599D0-BF19-4BA5-BF84-41C156984C70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685BC88-AA4A-4C20-B42A-2280AB85CA23}" type="datetimeFigureOut">
              <a:rPr lang="en-US"/>
              <a:pPr>
                <a:defRPr/>
              </a:pPr>
              <a:t>10/17/22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BA3A81F4-F2B0-4589-9E61-DB560B6332A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64AEA28F-1A54-48F4-9CF1-38C2693D4F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AADE5E-49D1-4E26-B7FA-9D8E6CBA0C9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F20569-13F8-4856-88B2-F806348808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983F231-9D91-4DAE-8827-723F984D617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60261" indent="-292408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69632" indent="-233926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37485" indent="-233926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05337" indent="-233926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73190" indent="-233926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41043" indent="-233926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08896" indent="-233926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76748" indent="-233926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A9F7A13-8DB6-4FBF-B42A-9DF3BBC0F4AA}" type="slidenum">
              <a:rPr lang="en-US" sz="1200"/>
              <a:pPr eaLnBrk="1" hangingPunct="1"/>
              <a:t>11</a:t>
            </a:fld>
            <a:endParaRPr lang="en-US" sz="120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84238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60261" indent="-292408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69632" indent="-233926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37485" indent="-233926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05337" indent="-233926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73190" indent="-233926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41043" indent="-233926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08896" indent="-233926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76748" indent="-233926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5037409-5770-4929-8C0D-6B6E7ECAD1C0}" type="slidenum">
              <a:rPr lang="en-US" b="0"/>
              <a:pPr eaLnBrk="1" hangingPunct="1"/>
              <a:t>13</a:t>
            </a:fld>
            <a:endParaRPr lang="en-US" b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337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60261" indent="-292408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69632" indent="-233926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37485" indent="-233926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05337" indent="-233926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73190" indent="-233926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41043" indent="-233926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08896" indent="-233926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76748" indent="-233926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B255447E-0B45-4666-A2CD-9D1D077D91C5}" type="slidenum">
              <a:rPr lang="en-US" b="0"/>
              <a:pPr eaLnBrk="1" hangingPunct="1"/>
              <a:t>14</a:t>
            </a:fld>
            <a:endParaRPr lang="en-US" b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58847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60261" indent="-292408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69632" indent="-233926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37485" indent="-233926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05337" indent="-233926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73190" indent="-233926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41043" indent="-233926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08896" indent="-233926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76748" indent="-233926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BB60648-55B1-4A03-AF1A-093AADFFD1C6}" type="slidenum">
              <a:rPr lang="en-US" b="0"/>
              <a:pPr eaLnBrk="1" hangingPunct="1"/>
              <a:t>16</a:t>
            </a:fld>
            <a:endParaRPr lang="en-US" b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84295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>
            <a:extLst>
              <a:ext uri="{FF2B5EF4-FFF2-40B4-BE49-F238E27FC236}">
                <a16:creationId xmlns:a16="http://schemas.microsoft.com/office/drawing/2014/main" id="{67717D17-4E9A-497C-8D39-C637B54F442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>
            <a:extLst>
              <a:ext uri="{FF2B5EF4-FFF2-40B4-BE49-F238E27FC236}">
                <a16:creationId xmlns:a16="http://schemas.microsoft.com/office/drawing/2014/main" id="{565551E7-A90A-47EC-9F01-48AA4C4AB28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9156" name="Slide Number Placeholder 3">
            <a:extLst>
              <a:ext uri="{FF2B5EF4-FFF2-40B4-BE49-F238E27FC236}">
                <a16:creationId xmlns:a16="http://schemas.microsoft.com/office/drawing/2014/main" id="{72FFA97C-C6F0-4711-A7C3-49226EF3F47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91B0D0A-252D-403D-8B30-C89A0CA1F36A}" type="slidenum">
              <a:rPr lang="en-US" altLang="en-US"/>
              <a:pPr/>
              <a:t>21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60261" indent="-292408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69632" indent="-233926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37485" indent="-233926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05337" indent="-233926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73190" indent="-233926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41043" indent="-233926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08896" indent="-233926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76748" indent="-233926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166A2C2E-FCBD-4261-B262-F61BE627CFE2}" type="slidenum">
              <a:rPr lang="en-US" b="0"/>
              <a:pPr eaLnBrk="1" hangingPunct="1"/>
              <a:t>22</a:t>
            </a:fld>
            <a:endParaRPr lang="en-US" b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34903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>
            <a:extLst>
              <a:ext uri="{FF2B5EF4-FFF2-40B4-BE49-F238E27FC236}">
                <a16:creationId xmlns:a16="http://schemas.microsoft.com/office/drawing/2014/main" id="{B30057A0-88F9-4CE1-85A3-144893D7200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>
            <a:extLst>
              <a:ext uri="{FF2B5EF4-FFF2-40B4-BE49-F238E27FC236}">
                <a16:creationId xmlns:a16="http://schemas.microsoft.com/office/drawing/2014/main" id="{1E38CD0E-9556-4BEE-BBC1-2337EE3DB62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50180" name="Slide Number Placeholder 3">
            <a:extLst>
              <a:ext uri="{FF2B5EF4-FFF2-40B4-BE49-F238E27FC236}">
                <a16:creationId xmlns:a16="http://schemas.microsoft.com/office/drawing/2014/main" id="{625B4B04-E5F9-485B-BFCA-88B6B2C339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3E854A8-18CD-4862-8670-70B09DA4C225}" type="slidenum">
              <a:rPr lang="en-US" altLang="en-US"/>
              <a:pPr/>
              <a:t>24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29">
            <a:extLst>
              <a:ext uri="{FF2B5EF4-FFF2-40B4-BE49-F238E27FC236}">
                <a16:creationId xmlns:a16="http://schemas.microsoft.com/office/drawing/2014/main" id="{F046EFF4-D7F1-4A00-93C0-2FFCB1AE4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18">
            <a:extLst>
              <a:ext uri="{FF2B5EF4-FFF2-40B4-BE49-F238E27FC236}">
                <a16:creationId xmlns:a16="http://schemas.microsoft.com/office/drawing/2014/main" id="{D2E373FF-4C57-49EF-8F74-2FD8E0C6D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>
            <a:extLst>
              <a:ext uri="{FF2B5EF4-FFF2-40B4-BE49-F238E27FC236}">
                <a16:creationId xmlns:a16="http://schemas.microsoft.com/office/drawing/2014/main" id="{00F79644-242C-401F-BE1B-0A86666A4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48AD5A8A-D768-4A11-8349-0578F833747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84584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blind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4107FB-CEBD-4432-9C0B-88F5EB663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005403-EDD0-4346-82DE-4F879738D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46C5F4-546D-4D4D-87D9-ED9A5FF51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672E26-6CB3-45BB-8456-895A5DF3F9D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0820122"/>
      </p:ext>
    </p:extLst>
  </p:cSld>
  <p:clrMapOvr>
    <a:masterClrMapping/>
  </p:clrMapOvr>
  <p:transition>
    <p:blind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497A3B-0EC7-4048-997C-FD9475703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C6CE96-BEE0-4796-BAF8-010C43DFAB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A72A4A-520E-4EAE-AD72-BAB02D5B9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73153D-4CBA-41C6-875E-A4245CA354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9012569"/>
      </p:ext>
    </p:extLst>
  </p:cSld>
  <p:clrMapOvr>
    <a:masterClrMapping/>
  </p:clrMapOvr>
  <p:transition>
    <p:blinds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>
            <a:extLst>
              <a:ext uri="{FF2B5EF4-FFF2-40B4-BE49-F238E27FC236}">
                <a16:creationId xmlns:a16="http://schemas.microsoft.com/office/drawing/2014/main" id="{B8C2047A-12AF-4E2D-AAE3-5F2413665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10A96C67-ED71-42DB-9D27-1EF284691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>
            <a:extLst>
              <a:ext uri="{FF2B5EF4-FFF2-40B4-BE49-F238E27FC236}">
                <a16:creationId xmlns:a16="http://schemas.microsoft.com/office/drawing/2014/main" id="{B40F222F-E9CC-4F58-A9C8-03746781C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DE8868-7444-4F85-A3F6-DC33DFA7FCB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4597488"/>
      </p:ext>
    </p:extLst>
  </p:cSld>
  <p:clrMapOvr>
    <a:masterClrMapping/>
  </p:clrMapOvr>
  <p:transition>
    <p:blinds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29">
            <a:extLst>
              <a:ext uri="{FF2B5EF4-FFF2-40B4-BE49-F238E27FC236}">
                <a16:creationId xmlns:a16="http://schemas.microsoft.com/office/drawing/2014/main" id="{E7A90CFB-1414-4651-8554-B5FB9908D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C63AB-D9E0-42D7-82C9-C46E0D3F8C6E}" type="datetimeFigureOut">
              <a:rPr lang="en-US"/>
              <a:pPr>
                <a:defRPr/>
              </a:pPr>
              <a:t>10/17/22</a:t>
            </a:fld>
            <a:endParaRPr lang="en-US"/>
          </a:p>
        </p:txBody>
      </p:sp>
      <p:sp>
        <p:nvSpPr>
          <p:cNvPr id="5" name="Footer Placeholder 18">
            <a:extLst>
              <a:ext uri="{FF2B5EF4-FFF2-40B4-BE49-F238E27FC236}">
                <a16:creationId xmlns:a16="http://schemas.microsoft.com/office/drawing/2014/main" id="{E4950730-13CA-4F93-9797-A66BCD9A7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>
            <a:extLst>
              <a:ext uri="{FF2B5EF4-FFF2-40B4-BE49-F238E27FC236}">
                <a16:creationId xmlns:a16="http://schemas.microsoft.com/office/drawing/2014/main" id="{62FCF0AF-B831-4EE0-94DC-867F1549F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5EA07EE2-2A03-4485-B80D-0CAA601E8A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89363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>
            <a:extLst>
              <a:ext uri="{FF2B5EF4-FFF2-40B4-BE49-F238E27FC236}">
                <a16:creationId xmlns:a16="http://schemas.microsoft.com/office/drawing/2014/main" id="{927D193F-0481-41BC-A2AF-93412B67BF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E22CD-6B29-49A9-8E2B-C6EF28D7B343}" type="datetimeFigureOut">
              <a:rPr lang="en-US"/>
              <a:pPr>
                <a:defRPr/>
              </a:pPr>
              <a:t>10/17/22</a:t>
            </a:fld>
            <a:endParaRPr lang="en-US"/>
          </a:p>
        </p:txBody>
      </p:sp>
      <p:sp>
        <p:nvSpPr>
          <p:cNvPr id="5" name="Footer Placeholder 21">
            <a:extLst>
              <a:ext uri="{FF2B5EF4-FFF2-40B4-BE49-F238E27FC236}">
                <a16:creationId xmlns:a16="http://schemas.microsoft.com/office/drawing/2014/main" id="{D651E79F-9930-4509-ADA7-4FD3004E7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>
            <a:extLst>
              <a:ext uri="{FF2B5EF4-FFF2-40B4-BE49-F238E27FC236}">
                <a16:creationId xmlns:a16="http://schemas.microsoft.com/office/drawing/2014/main" id="{C0E8B541-E9A7-47E3-9D1C-514DB4BAB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3D62B3-0A9A-49C1-9B19-02050181DE7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1384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2E227B-CCEF-4051-A3ED-88C6441B79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71971B-F569-4740-ABDF-1C7380F9808B}" type="datetimeFigureOut">
              <a:rPr lang="en-US"/>
              <a:pPr>
                <a:defRPr/>
              </a:pPr>
              <a:t>10/17/22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04B5B4-7029-4CFB-BB2B-D89D36193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3CB429-404F-4C7C-AB38-DEC958429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A5F47BD7-908B-4EC7-B7F5-F3C234209D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30815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>
            <a:extLst>
              <a:ext uri="{FF2B5EF4-FFF2-40B4-BE49-F238E27FC236}">
                <a16:creationId xmlns:a16="http://schemas.microsoft.com/office/drawing/2014/main" id="{5B64747E-DDB7-4940-9AA4-36CD90461C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F8267-0605-4DF2-9977-E2C8C305EEF6}" type="datetimeFigureOut">
              <a:rPr lang="en-US"/>
              <a:pPr>
                <a:defRPr/>
              </a:pPr>
              <a:t>10/17/22</a:t>
            </a:fld>
            <a:endParaRPr lang="en-US"/>
          </a:p>
        </p:txBody>
      </p:sp>
      <p:sp>
        <p:nvSpPr>
          <p:cNvPr id="6" name="Footer Placeholder 21">
            <a:extLst>
              <a:ext uri="{FF2B5EF4-FFF2-40B4-BE49-F238E27FC236}">
                <a16:creationId xmlns:a16="http://schemas.microsoft.com/office/drawing/2014/main" id="{E0C9317E-0420-4570-ABFD-10563CBF2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>
            <a:extLst>
              <a:ext uri="{FF2B5EF4-FFF2-40B4-BE49-F238E27FC236}">
                <a16:creationId xmlns:a16="http://schemas.microsoft.com/office/drawing/2014/main" id="{D20F0D0D-183F-4F52-8304-B5EA339EC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894A63-41E6-453E-9CE6-2D486B369A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13136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9">
            <a:extLst>
              <a:ext uri="{FF2B5EF4-FFF2-40B4-BE49-F238E27FC236}">
                <a16:creationId xmlns:a16="http://schemas.microsoft.com/office/drawing/2014/main" id="{3F369213-B812-4DA0-9C80-3C10198FD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FB63A-749D-4907-A159-F15564DB337D}" type="datetimeFigureOut">
              <a:rPr lang="en-US"/>
              <a:pPr>
                <a:defRPr/>
              </a:pPr>
              <a:t>10/17/22</a:t>
            </a:fld>
            <a:endParaRPr lang="en-US"/>
          </a:p>
        </p:txBody>
      </p:sp>
      <p:sp>
        <p:nvSpPr>
          <p:cNvPr id="8" name="Footer Placeholder 21">
            <a:extLst>
              <a:ext uri="{FF2B5EF4-FFF2-40B4-BE49-F238E27FC236}">
                <a16:creationId xmlns:a16="http://schemas.microsoft.com/office/drawing/2014/main" id="{2BA08103-E85B-4805-8400-A26332D31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>
            <a:extLst>
              <a:ext uri="{FF2B5EF4-FFF2-40B4-BE49-F238E27FC236}">
                <a16:creationId xmlns:a16="http://schemas.microsoft.com/office/drawing/2014/main" id="{9EBBC357-F532-400B-A71F-A162E66BF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4E2281-50FF-4941-872F-A19C65725B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61119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9">
            <a:extLst>
              <a:ext uri="{FF2B5EF4-FFF2-40B4-BE49-F238E27FC236}">
                <a16:creationId xmlns:a16="http://schemas.microsoft.com/office/drawing/2014/main" id="{C9642842-7CF0-48DC-9C9D-E86F3A3DD7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4A98E0-0AA4-4193-BCD1-C8E5C907501E}" type="datetimeFigureOut">
              <a:rPr lang="en-US"/>
              <a:pPr>
                <a:defRPr/>
              </a:pPr>
              <a:t>10/17/22</a:t>
            </a:fld>
            <a:endParaRPr lang="en-US"/>
          </a:p>
        </p:txBody>
      </p:sp>
      <p:sp>
        <p:nvSpPr>
          <p:cNvPr id="4" name="Footer Placeholder 21">
            <a:extLst>
              <a:ext uri="{FF2B5EF4-FFF2-40B4-BE49-F238E27FC236}">
                <a16:creationId xmlns:a16="http://schemas.microsoft.com/office/drawing/2014/main" id="{4800610F-93E4-47EF-B506-C487F0786E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>
            <a:extLst>
              <a:ext uri="{FF2B5EF4-FFF2-40B4-BE49-F238E27FC236}">
                <a16:creationId xmlns:a16="http://schemas.microsoft.com/office/drawing/2014/main" id="{ED6BC30E-8975-456C-83B6-8768813BA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3CAAD1-82A5-4830-88E8-1111681ACC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86087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>
            <a:extLst>
              <a:ext uri="{FF2B5EF4-FFF2-40B4-BE49-F238E27FC236}">
                <a16:creationId xmlns:a16="http://schemas.microsoft.com/office/drawing/2014/main" id="{BB301CD0-D903-44D2-9614-5A3607F4C9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BB14E-ADF4-443F-A7F7-5574A71DDE84}" type="datetimeFigureOut">
              <a:rPr lang="en-US"/>
              <a:pPr>
                <a:defRPr/>
              </a:pPr>
              <a:t>10/17/22</a:t>
            </a:fld>
            <a:endParaRPr lang="en-US"/>
          </a:p>
        </p:txBody>
      </p:sp>
      <p:sp>
        <p:nvSpPr>
          <p:cNvPr id="3" name="Footer Placeholder 21">
            <a:extLst>
              <a:ext uri="{FF2B5EF4-FFF2-40B4-BE49-F238E27FC236}">
                <a16:creationId xmlns:a16="http://schemas.microsoft.com/office/drawing/2014/main" id="{EABDE039-BA48-4380-B553-8124BFB08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>
            <a:extLst>
              <a:ext uri="{FF2B5EF4-FFF2-40B4-BE49-F238E27FC236}">
                <a16:creationId xmlns:a16="http://schemas.microsoft.com/office/drawing/2014/main" id="{C5EC0C50-4568-44D6-A0BF-E3CFD4418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E207A5-1AD8-4009-A92D-F7D1CDA42E5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659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135533-CD59-4A83-9D4E-20B99C0201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88D363-4906-467B-8528-7CC30EC9F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5CA384-E1AD-4139-91D1-EB02EA964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F6B669-4C8F-4195-B410-CB0C9BEEB7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8377943"/>
      </p:ext>
    </p:extLst>
  </p:cSld>
  <p:clrMapOvr>
    <a:masterClrMapping/>
  </p:clrMapOvr>
  <p:transition>
    <p:blinds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>
            <a:extLst>
              <a:ext uri="{FF2B5EF4-FFF2-40B4-BE49-F238E27FC236}">
                <a16:creationId xmlns:a16="http://schemas.microsoft.com/office/drawing/2014/main" id="{30A06DBF-3005-479D-8150-2CD230D703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45D20-3D7A-4F6D-A44A-063D81E5627C}" type="datetimeFigureOut">
              <a:rPr lang="en-US"/>
              <a:pPr>
                <a:defRPr/>
              </a:pPr>
              <a:t>10/17/22</a:t>
            </a:fld>
            <a:endParaRPr lang="en-US"/>
          </a:p>
        </p:txBody>
      </p:sp>
      <p:sp>
        <p:nvSpPr>
          <p:cNvPr id="6" name="Footer Placeholder 21">
            <a:extLst>
              <a:ext uri="{FF2B5EF4-FFF2-40B4-BE49-F238E27FC236}">
                <a16:creationId xmlns:a16="http://schemas.microsoft.com/office/drawing/2014/main" id="{10F93FC3-BB50-4B32-9C01-94CD57A86F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>
            <a:extLst>
              <a:ext uri="{FF2B5EF4-FFF2-40B4-BE49-F238E27FC236}">
                <a16:creationId xmlns:a16="http://schemas.microsoft.com/office/drawing/2014/main" id="{BACDB907-6322-4F3C-A2D4-A5D5D4B08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50BE86-FFF8-4D1F-BB2A-CE131F3FA3A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7665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13">
            <a:extLst>
              <a:ext uri="{FF2B5EF4-FFF2-40B4-BE49-F238E27FC236}">
                <a16:creationId xmlns:a16="http://schemas.microsoft.com/office/drawing/2014/main" id="{C5421963-457B-4BB9-9572-2DD655495BE9}"/>
              </a:ext>
            </a:extLst>
          </p:cNvPr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ight Triangle 5">
            <a:extLst>
              <a:ext uri="{FF2B5EF4-FFF2-40B4-BE49-F238E27FC236}">
                <a16:creationId xmlns:a16="http://schemas.microsoft.com/office/drawing/2014/main" id="{3167541D-DC5A-49F5-8E8B-D7073353A2A2}"/>
              </a:ext>
            </a:extLst>
          </p:cNvPr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Freeform 15">
            <a:extLst>
              <a:ext uri="{FF2B5EF4-FFF2-40B4-BE49-F238E27FC236}">
                <a16:creationId xmlns:a16="http://schemas.microsoft.com/office/drawing/2014/main" id="{374624FB-1202-4304-AEA6-912180E988C3}"/>
              </a:ext>
            </a:extLst>
          </p:cNvPr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16">
            <a:extLst>
              <a:ext uri="{FF2B5EF4-FFF2-40B4-BE49-F238E27FC236}">
                <a16:creationId xmlns:a16="http://schemas.microsoft.com/office/drawing/2014/main" id="{9A0B2DA8-6921-415D-82FC-D36C892FBCE6}"/>
              </a:ext>
            </a:extLst>
          </p:cNvPr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3BD489D2-F999-412C-BF22-F502E39F5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D6A5C-58C0-4EF7-BE9F-98D2E79CDF95}" type="datetimeFigureOut">
              <a:rPr lang="en-US"/>
              <a:pPr>
                <a:defRPr/>
              </a:pPr>
              <a:t>10/17/22</a:t>
            </a:fld>
            <a:endParaRPr lang="en-US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BAFFAA82-C3CF-4C09-A074-9B28D2CA7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7CBD6DBB-265F-452F-B39F-B24084F54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CB136AE4-499D-4468-880B-C90B12D460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5420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>
            <a:extLst>
              <a:ext uri="{FF2B5EF4-FFF2-40B4-BE49-F238E27FC236}">
                <a16:creationId xmlns:a16="http://schemas.microsoft.com/office/drawing/2014/main" id="{839239FA-81BA-4DC3-86EB-E33724B5F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04708-14C0-45B6-9B13-60F6FCC80EFB}" type="datetimeFigureOut">
              <a:rPr lang="en-US"/>
              <a:pPr>
                <a:defRPr/>
              </a:pPr>
              <a:t>10/17/22</a:t>
            </a:fld>
            <a:endParaRPr lang="en-US"/>
          </a:p>
        </p:txBody>
      </p:sp>
      <p:sp>
        <p:nvSpPr>
          <p:cNvPr id="5" name="Footer Placeholder 21">
            <a:extLst>
              <a:ext uri="{FF2B5EF4-FFF2-40B4-BE49-F238E27FC236}">
                <a16:creationId xmlns:a16="http://schemas.microsoft.com/office/drawing/2014/main" id="{6A8F9044-EA79-4D8D-A737-72D11086D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>
            <a:extLst>
              <a:ext uri="{FF2B5EF4-FFF2-40B4-BE49-F238E27FC236}">
                <a16:creationId xmlns:a16="http://schemas.microsoft.com/office/drawing/2014/main" id="{99979573-2EF6-4939-A999-2BBC29E8C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E488B1-E6C2-448E-8773-3F9274E1FA0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96636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>
            <a:extLst>
              <a:ext uri="{FF2B5EF4-FFF2-40B4-BE49-F238E27FC236}">
                <a16:creationId xmlns:a16="http://schemas.microsoft.com/office/drawing/2014/main" id="{640DC770-1D86-4073-BD57-94F1344D0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DDB72-B44D-4EC3-AF87-E5E98E0E5894}" type="datetimeFigureOut">
              <a:rPr lang="en-US"/>
              <a:pPr>
                <a:defRPr/>
              </a:pPr>
              <a:t>10/17/22</a:t>
            </a:fld>
            <a:endParaRPr lang="en-US"/>
          </a:p>
        </p:txBody>
      </p:sp>
      <p:sp>
        <p:nvSpPr>
          <p:cNvPr id="5" name="Footer Placeholder 21">
            <a:extLst>
              <a:ext uri="{FF2B5EF4-FFF2-40B4-BE49-F238E27FC236}">
                <a16:creationId xmlns:a16="http://schemas.microsoft.com/office/drawing/2014/main" id="{BDDC907C-6F6F-420C-94E6-D3F880C49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>
            <a:extLst>
              <a:ext uri="{FF2B5EF4-FFF2-40B4-BE49-F238E27FC236}">
                <a16:creationId xmlns:a16="http://schemas.microsoft.com/office/drawing/2014/main" id="{2F9BA791-A45C-4D8E-9F11-57C6EBF58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9216AA-F07B-4618-8B61-0B1DAE7D0A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00445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25AA5648-8924-4B8C-811C-79F93FF8D89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FB2C2-0B98-4680-8EBD-5BB3EC7B930A}" type="datetimeFigureOut">
              <a:rPr lang="en-US"/>
              <a:pPr>
                <a:defRPr/>
              </a:pPr>
              <a:t>10/17/22</a:t>
            </a:fld>
            <a:endParaRPr lang="en-US"/>
          </a:p>
        </p:txBody>
      </p:sp>
      <p:sp>
        <p:nvSpPr>
          <p:cNvPr id="6" name="Rectangle 12">
            <a:extLst>
              <a:ext uri="{FF2B5EF4-FFF2-40B4-BE49-F238E27FC236}">
                <a16:creationId xmlns:a16="http://schemas.microsoft.com/office/drawing/2014/main" id="{EBD11112-CCC8-4D3A-A2BC-8535ECCEE9A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27E7750F-D338-4439-A6D5-9CEA5BCB13E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D04A27-F912-4C6A-B387-98ADA1533F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9671734"/>
      </p:ext>
    </p:extLst>
  </p:cSld>
  <p:clrMapOvr>
    <a:masterClrMapping/>
  </p:clrMapOvr>
  <p:transition>
    <p:blinds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>
            <a:extLst>
              <a:ext uri="{FF2B5EF4-FFF2-40B4-BE49-F238E27FC236}">
                <a16:creationId xmlns:a16="http://schemas.microsoft.com/office/drawing/2014/main" id="{B05E2BA6-10F6-4AE8-AE14-019A187D35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8E65E251-6501-4135-A992-3956FAB41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>
            <a:extLst>
              <a:ext uri="{FF2B5EF4-FFF2-40B4-BE49-F238E27FC236}">
                <a16:creationId xmlns:a16="http://schemas.microsoft.com/office/drawing/2014/main" id="{4CC8F321-3617-4D18-9B15-F3A40F057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25D978-D5BD-4426-B1D4-C1A7ACA5F9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1236118"/>
      </p:ext>
    </p:extLst>
  </p:cSld>
  <p:clrMapOvr>
    <a:masterClrMapping/>
  </p:clrMapOvr>
  <p:transition>
    <p:blinds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69B0D7-F833-49AD-8E64-E664EDC3921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6233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AACF44-6909-4CFF-BC90-C6DBFD65E4D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158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FC0725-AB83-4CA3-BBFF-F8F3801562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36CFBB-2DF5-44EB-8AF3-B518DDAA42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FBB153-40A8-4D92-B323-6F247F42D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3F8AD95B-70EA-4AA0-B196-684A0F9AD35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97897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blind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11A179-333A-4AD7-8C08-91718C4C5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DF2D05-D068-460D-AD88-568A8A5F7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4FB075-A825-4807-96DE-3A343F9BC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E55820-9562-449F-9F47-31D88FD59BF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0553787"/>
      </p:ext>
    </p:extLst>
  </p:cSld>
  <p:clrMapOvr>
    <a:masterClrMapping/>
  </p:clrMapOvr>
  <p:transition>
    <p:blind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00CEA98-5FDC-42D3-9AE9-4E88E8D118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8742A17-4400-4ABC-924A-2CB06F5FA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2EC8024-5F42-486B-934B-A07BD576F3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ABD10A-E3C2-4707-B772-E1FA21AC92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226564"/>
      </p:ext>
    </p:extLst>
  </p:cSld>
  <p:clrMapOvr>
    <a:masterClrMapping/>
  </p:clrMapOvr>
  <p:transition>
    <p:blind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169C8D-8D46-4F35-85DC-66D7D25A6F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3201C5-9860-4FCC-8CF7-4141D5CD29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CA0873-6C20-4CCA-8B32-EA04F56DF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09A66A-A900-4118-8AC4-49A11B4E8C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3210160"/>
      </p:ext>
    </p:extLst>
  </p:cSld>
  <p:clrMapOvr>
    <a:masterClrMapping/>
  </p:clrMapOvr>
  <p:transition>
    <p:blind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F1E1CA1-20F8-4C45-BC2F-CFCEA82BC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1F49C53-803E-4976-A0EC-BEC48CF50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D6EA40-E08A-45E0-A18B-E5BF7A8E0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3C73E3-E58C-4ECE-BF7D-26B6574CA0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5579334"/>
      </p:ext>
    </p:extLst>
  </p:cSld>
  <p:clrMapOvr>
    <a:masterClrMapping/>
  </p:clrMapOvr>
  <p:transition>
    <p:blind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A18397-E606-4202-859B-4002A9F744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37879A-3F78-49BA-8196-215042529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E62F7B-3546-4D54-AAA5-E83672E91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B24B4E-EAC9-4EF3-B546-38F021E651D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8672505"/>
      </p:ext>
    </p:extLst>
  </p:cSld>
  <p:clrMapOvr>
    <a:masterClrMapping/>
  </p:clrMapOvr>
  <p:transition>
    <p:blind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13">
            <a:extLst>
              <a:ext uri="{FF2B5EF4-FFF2-40B4-BE49-F238E27FC236}">
                <a16:creationId xmlns:a16="http://schemas.microsoft.com/office/drawing/2014/main" id="{D53F9F98-593E-4988-8DC5-DF24CF191FB3}"/>
              </a:ext>
            </a:extLst>
          </p:cNvPr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ight Triangle 5">
            <a:extLst>
              <a:ext uri="{FF2B5EF4-FFF2-40B4-BE49-F238E27FC236}">
                <a16:creationId xmlns:a16="http://schemas.microsoft.com/office/drawing/2014/main" id="{EC78E810-8058-4058-B207-58F495FDA413}"/>
              </a:ext>
            </a:extLst>
          </p:cNvPr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Freeform 15">
            <a:extLst>
              <a:ext uri="{FF2B5EF4-FFF2-40B4-BE49-F238E27FC236}">
                <a16:creationId xmlns:a16="http://schemas.microsoft.com/office/drawing/2014/main" id="{6D19F0A6-69D0-4563-A3D3-DB87994D6BC8}"/>
              </a:ext>
            </a:extLst>
          </p:cNvPr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16">
            <a:extLst>
              <a:ext uri="{FF2B5EF4-FFF2-40B4-BE49-F238E27FC236}">
                <a16:creationId xmlns:a16="http://schemas.microsoft.com/office/drawing/2014/main" id="{09E5A918-25C7-4F08-BCDB-103B037AFD65}"/>
              </a:ext>
            </a:extLst>
          </p:cNvPr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B6555EA5-F5CC-49E7-9A7C-84DDD4B10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4B0A6B10-A200-46C1-BF4B-A882F33434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A0532A2E-4276-49B4-8926-1C6E08CE9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6632D47E-A343-431B-AA61-F6B09767EE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1505289"/>
      </p:ext>
    </p:extLst>
  </p:cSld>
  <p:clrMapOvr>
    <a:masterClrMapping/>
  </p:clrMapOvr>
  <p:transition>
    <p:blind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1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4B97E95A-84EB-4DD4-BC87-5BE4C1919113}"/>
              </a:ext>
            </a:extLst>
          </p:cNvPr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92FB5A06-D329-444D-852B-8C4E0AA4B86C}"/>
              </a:ext>
            </a:extLst>
          </p:cNvPr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>
            <a:extLst>
              <a:ext uri="{FF2B5EF4-FFF2-40B4-BE49-F238E27FC236}">
                <a16:creationId xmlns:a16="http://schemas.microsoft.com/office/drawing/2014/main" id="{34F4239F-D5D4-45D0-8E94-DCCA1193A805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9" name="Text Placeholder 29">
            <a:extLst>
              <a:ext uri="{FF2B5EF4-FFF2-40B4-BE49-F238E27FC236}">
                <a16:creationId xmlns:a16="http://schemas.microsoft.com/office/drawing/2014/main" id="{D0EF8FA3-0016-4F6B-B872-4483C115F93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C00E4A0-2980-4169-A539-AA0FA3036A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6E7CD8D4-5614-44BD-94CA-373FD4BFB1D8}" type="datetimeFigureOut">
              <a:rPr lang="en-US"/>
              <a:pPr>
                <a:defRPr/>
              </a:pPr>
              <a:t>10/17/22</a:t>
            </a:fld>
            <a:endParaRPr lang="en-US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655B1D86-346C-4A03-A143-4BC910FDB8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54568293-0FBB-4202-8074-794EB02BC6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45C75"/>
                </a:solidFill>
              </a:defRPr>
            </a:lvl1pPr>
          </a:lstStyle>
          <a:p>
            <a:fld id="{3B113F8B-BB8F-46CD-93E0-EB9E998690B0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033" name="Group 1">
            <a:extLst>
              <a:ext uri="{FF2B5EF4-FFF2-40B4-BE49-F238E27FC236}">
                <a16:creationId xmlns:a16="http://schemas.microsoft.com/office/drawing/2014/main" id="{C56FE7B8-45F3-4D48-A2EE-DB210EBD6B9E}"/>
              </a:ext>
            </a:extLst>
          </p:cNvPr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35C7C3F0-4DCB-4C89-A03F-2BEA180F807A}"/>
                </a:ext>
              </a:extLst>
            </p:cNvPr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D0446654-9234-43FF-ABAC-5855479B0849}"/>
                </a:ext>
              </a:extLst>
            </p:cNvPr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03" r:id="rId1"/>
    <p:sldLayoutId id="2147484304" r:id="rId2"/>
    <p:sldLayoutId id="2147484305" r:id="rId3"/>
    <p:sldLayoutId id="2147484306" r:id="rId4"/>
    <p:sldLayoutId id="2147484307" r:id="rId5"/>
    <p:sldLayoutId id="2147484308" r:id="rId6"/>
    <p:sldLayoutId id="2147484309" r:id="rId7"/>
    <p:sldLayoutId id="2147484310" r:id="rId8"/>
    <p:sldLayoutId id="2147484311" r:id="rId9"/>
    <p:sldLayoutId id="2147484312" r:id="rId10"/>
    <p:sldLayoutId id="2147484313" r:id="rId11"/>
    <p:sldLayoutId id="2147484314" r:id="rId12"/>
  </p:sldLayoutIdLst>
  <p:transition>
    <p:blinds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680805BF-ACC3-4128-8BC9-F25EABC5FFDE}"/>
              </a:ext>
            </a:extLst>
          </p:cNvPr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B1D647B6-AE3A-4C5F-B516-9993A2834DF0}"/>
              </a:ext>
            </a:extLst>
          </p:cNvPr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2052" name="Title Placeholder 8">
            <a:extLst>
              <a:ext uri="{FF2B5EF4-FFF2-40B4-BE49-F238E27FC236}">
                <a16:creationId xmlns:a16="http://schemas.microsoft.com/office/drawing/2014/main" id="{3E342231-3C27-4975-8A44-96C6A06314E1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3" name="Text Placeholder 29">
            <a:extLst>
              <a:ext uri="{FF2B5EF4-FFF2-40B4-BE49-F238E27FC236}">
                <a16:creationId xmlns:a16="http://schemas.microsoft.com/office/drawing/2014/main" id="{4703CCB3-AD09-4D23-9557-7E48F671309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66DAD720-6597-4DB4-AE8F-30C3FF9A04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A62A2FC0-6B52-4C13-A9B2-F1F26CE34A60}" type="datetimeFigureOut">
              <a:rPr lang="en-US"/>
              <a:pPr>
                <a:defRPr/>
              </a:pPr>
              <a:t>10/17/22</a:t>
            </a:fld>
            <a:endParaRPr lang="en-US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2F353E32-2FA0-4859-B812-93B747144A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3357AA62-DB23-4ABA-820E-DE21CFEAA2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45C75"/>
                </a:solidFill>
              </a:defRPr>
            </a:lvl1pPr>
          </a:lstStyle>
          <a:p>
            <a:fld id="{6B6E94DC-7BC7-4A0D-BB17-63C5AD384ACC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2057" name="Group 1">
            <a:extLst>
              <a:ext uri="{FF2B5EF4-FFF2-40B4-BE49-F238E27FC236}">
                <a16:creationId xmlns:a16="http://schemas.microsoft.com/office/drawing/2014/main" id="{5EDE493C-9689-4EFC-BE1E-ADAD9A369826}"/>
              </a:ext>
            </a:extLst>
          </p:cNvPr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B22A764D-848D-46EA-BBCA-E8F0A0C21C3F}"/>
                </a:ext>
              </a:extLst>
            </p:cNvPr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E0E6540D-1B84-4C8C-9F15-0A61C39B5828}"/>
                </a:ext>
              </a:extLst>
            </p:cNvPr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15" r:id="rId1"/>
    <p:sldLayoutId id="2147484295" r:id="rId2"/>
    <p:sldLayoutId id="2147484316" r:id="rId3"/>
    <p:sldLayoutId id="2147484296" r:id="rId4"/>
    <p:sldLayoutId id="2147484297" r:id="rId5"/>
    <p:sldLayoutId id="2147484298" r:id="rId6"/>
    <p:sldLayoutId id="2147484299" r:id="rId7"/>
    <p:sldLayoutId id="2147484300" r:id="rId8"/>
    <p:sldLayoutId id="2147484317" r:id="rId9"/>
    <p:sldLayoutId id="2147484301" r:id="rId10"/>
    <p:sldLayoutId id="2147484302" r:id="rId11"/>
    <p:sldLayoutId id="2147484318" r:id="rId12"/>
    <p:sldLayoutId id="2147484319" r:id="rId13"/>
    <p:sldLayoutId id="2147484320" r:id="rId14"/>
    <p:sldLayoutId id="2147484321" r:id="rId1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cienceprofonline.com/" TargetMode="External"/><Relationship Id="rId3" Type="http://schemas.openxmlformats.org/officeDocument/2006/relationships/image" Target="../media/image14.jpeg"/><Relationship Id="rId7" Type="http://schemas.openxmlformats.org/officeDocument/2006/relationships/hyperlink" Target="http://www.scienceprofonline.org/virtual-cell-main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5.jpeg"/><Relationship Id="rId11" Type="http://schemas.openxmlformats.org/officeDocument/2006/relationships/image" Target="../media/image13.jpeg"/><Relationship Id="rId5" Type="http://schemas.openxmlformats.org/officeDocument/2006/relationships/hyperlink" Target="http://www.scienceprofonline.com/cell-biology/animal-cell-parts-functions-diagrams.html" TargetMode="External"/><Relationship Id="rId10" Type="http://schemas.openxmlformats.org/officeDocument/2006/relationships/hyperlink" Target="http://en.wikipedia.org/wiki/File:Unk.cilliate.jpg" TargetMode="External"/><Relationship Id="rId4" Type="http://schemas.openxmlformats.org/officeDocument/2006/relationships/hyperlink" Target="http://www.scienceprofonline.com/cell-biology/plant-cell-parts-functions-diagrams.html" TargetMode="External"/><Relationship Id="rId9" Type="http://schemas.openxmlformats.org/officeDocument/2006/relationships/hyperlink" Target="http://en.wikipedia.org/wiki/File:Telophase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google.rs/url?sa=i&amp;rct=j&amp;q=&amp;esrc=s&amp;source=images&amp;cd=&amp;cad=rja&amp;uact=8&amp;ved=0CAcQjRxqFQoTCOTDy9nqnMcCFSEX2wodsQkAVw&amp;url=http://botanika.biologija.org/zeleni-skrat/drobnogled/mitoza.htm&amp;ei=M7fHVaTeM6Gu7Aaxk4C4BQ&amp;bvm=bv.99804247,d.bGQ&amp;psig=AFQjCNGKTGp8p_SK8MH2fsdMUHbYu9t34A&amp;ust=1439238315787547" TargetMode="Externa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7.jpeg"/><Relationship Id="rId4" Type="http://schemas.openxmlformats.org/officeDocument/2006/relationships/hyperlink" Target="http://www.google.rs/url?sa=i&amp;rct=j&amp;q=&amp;esrc=s&amp;source=images&amp;cd=&amp;cad=rja&amp;uact=8&amp;ved=0CAcQjRxqFQoTCKys1YDsnMcCFWEr2wodiucEvQ&amp;url=http://nzetc.victoria.ac.nz/tm/scholarly/tei-Bio13Tuat01-t1-body-d5.html&amp;ei=krjHVaybDuHW7AaKz5PoCw&amp;bvm=bv.99804247,d.bGQ&amp;psig=AFQjCNG84UBHNa2bbgep3sbY0ooeC33gFQ&amp;ust=1439238592499663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4" Type="http://schemas.openxmlformats.org/officeDocument/2006/relationships/hyperlink" Target="http://www.scienceprofonline.org/genetics/cell-division-what-is-meiosis.html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www.google.rs/url?sa=i&amp;rct=j&amp;q=&amp;esrc=s&amp;source=images&amp;cd=&amp;cad=rja&amp;uact=8&amp;ved=&amp;url=http://biologigonz.blogspot.com/2009/11/reproduksi-sel-1.html&amp;ei=NbzHVYaELaTZyAPomJz4BQ&amp;psig=AFQjCNGtvW8A6FZ-uypC-SfrpJzwTvom-A&amp;ust=1439239606334965" TargetMode="External"/><Relationship Id="rId1" Type="http://schemas.openxmlformats.org/officeDocument/2006/relationships/slideLayout" Target="../slideLayouts/slideLayout25.xml"/><Relationship Id="rId4" Type="http://schemas.openxmlformats.org/officeDocument/2006/relationships/hyperlink" Target="http://www.google.rs/url?sa=i&amp;rct=j&amp;q=&amp;esrc=s&amp;source=images&amp;cd=&amp;cad=rja&amp;uact=8&amp;ved=0ahUKEwic0fPe4s3MAhWCzRoKHb3xBhsQjRwIBw&amp;url=http://muratkizilaltun.blogspot.com/&amp;psig=AFQjCNHcjh2OTo3ZWUT--qUmg95E-9_Jyw&amp;ust=1462909780952536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://www.google.rs/url?sa=i&amp;rct=j&amp;q=&amp;esrc=s&amp;source=images&amp;cd=&amp;cad=rja&amp;uact=8&amp;ved=0ahUKEwic0fPe4s3MAhWCzRoKHb3xBhsQjRwIBw&amp;url=http://muratkizilaltun.blogspot.com/&amp;psig=AFQjCNHcjh2OTo3ZWUT--qUmg95E-9_Jyw&amp;ust=1462909780952536" TargetMode="External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scienceprofonline.com/cell-biology/eukaryotic-cell-parts-functions-diagrams.html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www.google.rs/url?sa=i&amp;rct=j&amp;q=&amp;esrc=s&amp;source=images&amp;cd=&amp;ved=0ahUKEwi48J37483MAhWBbBoKHcuyDlQQjRwIBw&amp;url=http://cmapsconverted.ihmc.us/rid=1176137552531_597355465_13782/Meiosis.cmap&amp;psig=AFQjCNHcjh2OTo3ZWUT--qUmg95E-9_Jyw&amp;ust=1462909780952536" TargetMode="External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s/url?sa=i&amp;rct=j&amp;q=&amp;esrc=s&amp;source=images&amp;cd=&amp;cad=rja&amp;uact=8&amp;ved=0CAcQjRxqFQoTCIujqsLwnMcCFUIG2wodUqED2g&amp;url=http://humandiagram.info/learning-mitosis-cell-division-diagram/&amp;ei=Tb3HVcvIKcKM7AbSwo7QDQ&amp;psig=AFQjCNFQUOfxXU66YeLA9K3VqLxI22GTgw&amp;ust=1439239882051968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6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google.rs/url?sa=i&amp;rct=j&amp;q=&amp;esrc=s&amp;source=images&amp;cd=&amp;cad=rja&amp;uact=8&amp;ved=0ahUKEwjS9oa5383MAhWCAxoKHbueDf4QjRwIBw&amp;url=https://en.wikipedia.org/wiki/Cell_cycle&amp;psig=AFQjCNHfZOdUtMjRNl2-ASbLLCkXZHXEgg&amp;ust=1462909158071403" TargetMode="Externa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google.rs/url?sa=i&amp;rct=j&amp;q=&amp;esrc=s&amp;source=images&amp;cd=&amp;cad=rja&amp;uact=8&amp;ved=0ahUKEwjTgLu24M3MAhWEXRoKHUg9B70QjRwIBw&amp;url=http://www.utellstory.com/viewstory/view/2929534cdd74daaddb08a8eff56ba1d0&amp;psig=AFQjCNGsskxOdHLRR2ZHJaCPj8UFUWVYZQ&amp;ust=1462909387647264" TargetMode="Externa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>
            <a:extLst>
              <a:ext uri="{FF2B5EF4-FFF2-40B4-BE49-F238E27FC236}">
                <a16:creationId xmlns:a16="http://schemas.microsoft.com/office/drawing/2014/main" id="{BFA75428-76CE-452B-AD92-FB55514F55D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11188" y="1916113"/>
            <a:ext cx="7854950" cy="3097212"/>
          </a:xfrm>
        </p:spPr>
        <p:txBody>
          <a:bodyPr/>
          <a:lstStyle/>
          <a:p>
            <a:pPr marR="0" algn="ctr" eaLnBrk="1" hangingPunct="1"/>
            <a:r>
              <a:rPr lang="en-US" altLang="en-US" sz="5300" dirty="0">
                <a:latin typeface="Arial" panose="020B0604020202020204" pitchFamily="34" charset="0"/>
              </a:rPr>
              <a:t>CELL DIVISION</a:t>
            </a:r>
          </a:p>
          <a:p>
            <a:pPr marR="0" algn="ctr" eaLnBrk="1" hangingPunct="1"/>
            <a:endParaRPr lang="en-US" altLang="en-US" sz="5300" dirty="0">
              <a:latin typeface="Arial" panose="020B0604020202020204" pitchFamily="34" charset="0"/>
            </a:endParaRPr>
          </a:p>
          <a:p>
            <a:pPr marR="0" algn="ctr" eaLnBrk="1" hangingPunct="1"/>
            <a:r>
              <a:rPr lang="en-US" altLang="en-US" sz="3600" dirty="0">
                <a:latin typeface="Arial" panose="020B0604020202020204" pitchFamily="34" charset="0"/>
              </a:rPr>
              <a:t>MITOSIS - division of somatic cells</a:t>
            </a:r>
          </a:p>
          <a:p>
            <a:pPr marR="0" algn="ctr" eaLnBrk="1" hangingPunct="1"/>
            <a:r>
              <a:rPr lang="en-US" altLang="en-US" sz="3600" dirty="0">
                <a:latin typeface="Arial" panose="020B0604020202020204" pitchFamily="34" charset="0"/>
              </a:rPr>
              <a:t>MEIOSIS - division of germ cells</a:t>
            </a:r>
            <a:endParaRPr lang="en-US" altLang="en-US" sz="1600" dirty="0"/>
          </a:p>
        </p:txBody>
      </p:sp>
    </p:spTree>
  </p:cSld>
  <p:clrMapOvr>
    <a:masterClrMapping/>
  </p:clrMapOvr>
  <p:transition advTm="13694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>
            <a:extLst>
              <a:ext uri="{FF2B5EF4-FFF2-40B4-BE49-F238E27FC236}">
                <a16:creationId xmlns:a16="http://schemas.microsoft.com/office/drawing/2014/main" id="{6FFE2513-81E8-4D55-8AAF-C528FDD2999D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250825" y="620713"/>
            <a:ext cx="8385175" cy="911225"/>
          </a:xfrm>
        </p:spPr>
        <p:txBody>
          <a:bodyPr/>
          <a:lstStyle/>
          <a:p>
            <a:pPr eaLnBrk="1" hangingPunct="1"/>
            <a:r>
              <a:rPr lang="sr-Latn-RS" altLang="en-US" sz="3200" b="1" dirty="0" err="1">
                <a:solidFill>
                  <a:schemeClr val="tx1"/>
                </a:solidFill>
                <a:latin typeface="TimesRoman" pitchFamily="2" charset="0"/>
              </a:rPr>
              <a:t>Telophase</a:t>
            </a:r>
            <a:endParaRPr lang="en-US" altLang="en-US" sz="3200" b="1" dirty="0">
              <a:solidFill>
                <a:schemeClr val="tx1"/>
              </a:solidFill>
              <a:latin typeface="TimesRoman" pitchFamily="2" charset="0"/>
            </a:endParaRPr>
          </a:p>
        </p:txBody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5514D396-41DB-45AB-9642-92725BC1456F}"/>
              </a:ext>
            </a:extLst>
          </p:cNvPr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0" y="1905000"/>
            <a:ext cx="5868144" cy="4953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Chromosomes are hydrated and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despiralized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</a:pPr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Spindle fibers disintegrate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</a:pPr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nucleolus and nuclear membrane are formed.</a:t>
            </a:r>
          </a:p>
          <a:p>
            <a:pPr eaLnBrk="1" hangingPunct="1">
              <a:lnSpc>
                <a:spcPct val="90000"/>
              </a:lnSpc>
            </a:pPr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Cytokinesis occurs- cleavage furrow divides mother cell into 2 daughter cells with the same genetic material</a:t>
            </a:r>
            <a:r>
              <a:rPr lang="sr-Latn-R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8676" name="Picture 4" descr="WhiteFishMitosis[4]">
            <a:extLst>
              <a:ext uri="{FF2B5EF4-FFF2-40B4-BE49-F238E27FC236}">
                <a16:creationId xmlns:a16="http://schemas.microsoft.com/office/drawing/2014/main" id="{DBBAA37D-4067-424E-BB9C-27707E150A34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29236" y="0"/>
            <a:ext cx="2170275" cy="2132856"/>
          </a:xfrm>
          <a:noFill/>
        </p:spPr>
      </p:pic>
      <p:pic>
        <p:nvPicPr>
          <p:cNvPr id="5" name="Picture 13" descr="telophase in onion-UCDavis">
            <a:extLst>
              <a:ext uri="{FF2B5EF4-FFF2-40B4-BE49-F238E27FC236}">
                <a16:creationId xmlns:a16="http://schemas.microsoft.com/office/drawing/2014/main" id="{E8D10551-B0BB-1F4C-9972-4C77351B61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1" y="2248618"/>
            <a:ext cx="1750285" cy="4609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5" descr="Telophase diagram">
            <a:extLst>
              <a:ext uri="{FF2B5EF4-FFF2-40B4-BE49-F238E27FC236}">
                <a16:creationId xmlns:a16="http://schemas.microsoft.com/office/drawing/2014/main" id="{D96BEF61-5401-D34A-956C-463607A9BC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900" y="287759"/>
            <a:ext cx="1600200" cy="155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36233">
    <p:blinds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228600"/>
            <a:ext cx="7772400" cy="944563"/>
          </a:xfrm>
        </p:spPr>
        <p:txBody>
          <a:bodyPr/>
          <a:lstStyle/>
          <a:p>
            <a:pPr eaLnBrk="1" hangingPunct="1"/>
            <a:r>
              <a:rPr lang="en-US" sz="4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</a:rPr>
              <a:t>Cytokinesis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sz="3200" dirty="0">
                <a:latin typeface="Cambria" panose="02040503050406030204" pitchFamily="18" charset="0"/>
              </a:rPr>
              <a:t>– Plant vs. Animal Cell</a:t>
            </a:r>
          </a:p>
        </p:txBody>
      </p:sp>
      <p:pic>
        <p:nvPicPr>
          <p:cNvPr id="24579" name="Picture 6" descr="plant-cell cytokisesis-UCDavis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64431" y="1516063"/>
            <a:ext cx="2950369" cy="2209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4580" name="Rectangle 4"/>
          <p:cNvSpPr>
            <a:spLocks noGrp="1" noChangeArrowheads="1"/>
          </p:cNvSpPr>
          <p:nvPr>
            <p:ph type="body" sz="half" idx="3"/>
          </p:nvPr>
        </p:nvSpPr>
        <p:spPr>
          <a:xfrm>
            <a:off x="4191000" y="1676400"/>
            <a:ext cx="4876800" cy="4525963"/>
          </a:xfrm>
        </p:spPr>
        <p:txBody>
          <a:bodyPr/>
          <a:lstStyle/>
          <a:p>
            <a:pPr eaLnBrk="1" hangingPunct="1"/>
            <a:r>
              <a:rPr lang="en-US" sz="2400" b="1" dirty="0">
                <a:latin typeface="Cambria" panose="02040503050406030204" pitchFamily="18" charset="0"/>
                <a:hlinkClick r:id="rId4"/>
              </a:rPr>
              <a:t>Plant cells</a:t>
            </a:r>
            <a:r>
              <a:rPr lang="en-US" sz="2400" dirty="0">
                <a:latin typeface="Cambria" panose="02040503050406030204" pitchFamily="18" charset="0"/>
              </a:rPr>
              <a:t> undergo cytokinesis by forming a cell plate between the two daughter nuclei.</a:t>
            </a:r>
          </a:p>
          <a:p>
            <a:pPr eaLnBrk="1" hangingPunct="1">
              <a:buFontTx/>
              <a:buNone/>
            </a:pPr>
            <a:endParaRPr lang="en-US" sz="1400" dirty="0">
              <a:latin typeface="Cambria" panose="02040503050406030204" pitchFamily="18" charset="0"/>
            </a:endParaRPr>
          </a:p>
          <a:p>
            <a:pPr eaLnBrk="1" hangingPunct="1"/>
            <a:r>
              <a:rPr lang="en-US" sz="2400" b="1" dirty="0">
                <a:latin typeface="Cambria" panose="02040503050406030204" pitchFamily="18" charset="0"/>
                <a:hlinkClick r:id="rId5"/>
              </a:rPr>
              <a:t>Animal cells</a:t>
            </a:r>
            <a:r>
              <a:rPr lang="en-US" sz="2400" dirty="0">
                <a:latin typeface="Cambria" panose="02040503050406030204" pitchFamily="18" charset="0"/>
              </a:rPr>
              <a:t> undergo cytokinesis through the formation of a cleavage furrow. A ring of microtubules contract, pinching the cell in half.</a:t>
            </a:r>
          </a:p>
        </p:txBody>
      </p:sp>
      <p:pic>
        <p:nvPicPr>
          <p:cNvPr id="24581" name="Picture 7" descr="Cilliate-cell-division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64430" y="3939381"/>
            <a:ext cx="3026569" cy="2187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4582" name="Text Box 9"/>
          <p:cNvSpPr txBox="1">
            <a:spLocks noChangeArrowheads="1"/>
          </p:cNvSpPr>
          <p:nvPr/>
        </p:nvSpPr>
        <p:spPr bwMode="auto">
          <a:xfrm>
            <a:off x="3810000" y="6613525"/>
            <a:ext cx="5334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sz="1000">
                <a:latin typeface="Cambria" panose="02040503050406030204" pitchFamily="18" charset="0"/>
              </a:rPr>
              <a:t>From the </a:t>
            </a:r>
            <a:r>
              <a:rPr lang="en-US" sz="1000">
                <a:latin typeface="Cambria" panose="02040503050406030204" pitchFamily="18" charset="0"/>
                <a:hlinkClick r:id="rId7"/>
              </a:rPr>
              <a:t>Virtual Cell Biology Classroom</a:t>
            </a:r>
            <a:r>
              <a:rPr lang="en-US" sz="1000">
                <a:latin typeface="Cambria" panose="02040503050406030204" pitchFamily="18" charset="0"/>
              </a:rPr>
              <a:t> on </a:t>
            </a:r>
            <a:r>
              <a:rPr lang="en-US" sz="1000">
                <a:latin typeface="Cambria" panose="02040503050406030204" pitchFamily="18" charset="0"/>
                <a:hlinkClick r:id="rId8"/>
              </a:rPr>
              <a:t>ScienceProfOnline.com</a:t>
            </a:r>
            <a:endParaRPr lang="en-US" sz="1000">
              <a:latin typeface="Cambria" panose="02040503050406030204" pitchFamily="18" charset="0"/>
            </a:endParaRPr>
          </a:p>
        </p:txBody>
      </p:sp>
      <p:sp>
        <p:nvSpPr>
          <p:cNvPr id="24583" name="Text Box 10"/>
          <p:cNvSpPr txBox="1">
            <a:spLocks noChangeArrowheads="1"/>
          </p:cNvSpPr>
          <p:nvPr/>
        </p:nvSpPr>
        <p:spPr bwMode="auto">
          <a:xfrm>
            <a:off x="0" y="6492875"/>
            <a:ext cx="48006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000">
                <a:latin typeface="Cambria" panose="02040503050406030204" pitchFamily="18" charset="0"/>
              </a:rPr>
              <a:t>Images: </a:t>
            </a:r>
            <a:r>
              <a:rPr lang="en-US" sz="1000">
                <a:latin typeface="Cambria" panose="02040503050406030204" pitchFamily="18" charset="0"/>
                <a:hlinkClick r:id="rId9"/>
              </a:rPr>
              <a:t>Telophase drawing</a:t>
            </a:r>
            <a:r>
              <a:rPr lang="en-US" sz="1000">
                <a:latin typeface="Cambria" panose="02040503050406030204" pitchFamily="18" charset="0"/>
              </a:rPr>
              <a:t>, Henry Gray's Anatomy of the Human Body; </a:t>
            </a:r>
            <a:r>
              <a:rPr lang="en-US" sz="1000">
                <a:latin typeface="Cambria" panose="02040503050406030204" pitchFamily="18" charset="0"/>
                <a:hlinkClick r:id="rId10"/>
              </a:rPr>
              <a:t>Ciliate dividing</a:t>
            </a:r>
            <a:r>
              <a:rPr lang="en-US" sz="1000">
                <a:latin typeface="Cambria" panose="02040503050406030204" pitchFamily="18" charset="0"/>
              </a:rPr>
              <a:t>, TheAlphaWolf; Telophase Onion Cell Photo, Source Unknown</a:t>
            </a:r>
          </a:p>
        </p:txBody>
      </p:sp>
      <p:pic>
        <p:nvPicPr>
          <p:cNvPr id="24584" name="Picture 11" descr="Telophase diagram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295400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botanika.biologija.org/zeleni-skrat/slike/slike_drobnogled/Mitoza/mitoza_allium.jpg">
            <a:hlinkClick r:id="rId2"/>
            <a:extLst>
              <a:ext uri="{FF2B5EF4-FFF2-40B4-BE49-F238E27FC236}">
                <a16:creationId xmlns:a16="http://schemas.microsoft.com/office/drawing/2014/main" id="{C61059F1-FBB0-4E56-81D6-9C682DA55E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268413"/>
            <a:ext cx="6097587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9" name="Picture 4" descr="http://nzetc.victoria.ac.nz/etexts/Bio13Tuat01/Bio13Tuat01_049a.jpg">
            <a:hlinkClick r:id="rId4"/>
            <a:extLst>
              <a:ext uri="{FF2B5EF4-FFF2-40B4-BE49-F238E27FC236}">
                <a16:creationId xmlns:a16="http://schemas.microsoft.com/office/drawing/2014/main" id="{3BC5C3C3-6E0D-4D62-AD6C-F2731E9E55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4163" y="3114675"/>
            <a:ext cx="3200400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84DF09B-1D54-453C-AB14-FD622A10FE4E}"/>
              </a:ext>
            </a:extLst>
          </p:cNvPr>
          <p:cNvSpPr/>
          <p:nvPr/>
        </p:nvSpPr>
        <p:spPr>
          <a:xfrm>
            <a:off x="2363788" y="615950"/>
            <a:ext cx="4465637" cy="5048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Latn-RS" dirty="0" err="1"/>
              <a:t>Mitosis</a:t>
            </a:r>
            <a:r>
              <a:rPr lang="sr-Latn-RS" dirty="0"/>
              <a:t> (</a:t>
            </a:r>
            <a:r>
              <a:rPr lang="sr-Latn-RS" dirty="0" err="1"/>
              <a:t>plant</a:t>
            </a:r>
            <a:r>
              <a:rPr lang="sr-Latn-RS" dirty="0"/>
              <a:t> </a:t>
            </a:r>
            <a:r>
              <a:rPr lang="sr-Latn-RS" dirty="0" err="1"/>
              <a:t>cell</a:t>
            </a:r>
            <a:r>
              <a:rPr lang="sr-Latn-RS" dirty="0"/>
              <a:t>)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219B67A-5879-40E7-B91C-05198B96B648}"/>
              </a:ext>
            </a:extLst>
          </p:cNvPr>
          <p:cNvSpPr/>
          <p:nvPr/>
        </p:nvSpPr>
        <p:spPr>
          <a:xfrm>
            <a:off x="900113" y="4149725"/>
            <a:ext cx="1655762" cy="8366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Latn-RS" dirty="0" err="1"/>
              <a:t>Mitosis</a:t>
            </a:r>
            <a:r>
              <a:rPr lang="sr-Latn-RS" dirty="0"/>
              <a:t> (</a:t>
            </a:r>
            <a:r>
              <a:rPr lang="sr-Latn-RS" dirty="0" err="1"/>
              <a:t>animal</a:t>
            </a:r>
            <a:r>
              <a:rPr lang="sr-Latn-RS" dirty="0"/>
              <a:t> </a:t>
            </a:r>
            <a:r>
              <a:rPr lang="sr-Latn-RS" dirty="0" err="1"/>
              <a:t>cell</a:t>
            </a:r>
            <a:r>
              <a:rPr lang="sr-Latn-RS" dirty="0"/>
              <a:t>)</a:t>
            </a:r>
            <a:endParaRPr lang="en-US" dirty="0"/>
          </a:p>
        </p:txBody>
      </p:sp>
    </p:spTree>
  </p:cSld>
  <p:clrMapOvr>
    <a:masterClrMapping/>
  </p:clrMapOvr>
  <p:transition advTm="108238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8" descr="Human_anatom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1814513"/>
            <a:ext cx="4800600" cy="439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304800" y="2514600"/>
            <a:ext cx="3886200" cy="2985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sz="2800" b="0" dirty="0">
              <a:latin typeface="Cambria" panose="02040503050406030204" pitchFamily="18" charset="0"/>
            </a:endParaRPr>
          </a:p>
          <a:p>
            <a:pPr eaLnBrk="1" hangingPunct="1"/>
            <a:endParaRPr lang="en-US" sz="2800" b="0" dirty="0">
              <a:latin typeface="Cambria" panose="02040503050406030204" pitchFamily="18" charset="0"/>
            </a:endParaRPr>
          </a:p>
          <a:p>
            <a:pPr eaLnBrk="1" hangingPunct="1"/>
            <a:r>
              <a:rPr lang="en-US" sz="2800" b="0" dirty="0">
                <a:latin typeface="Cambria" panose="02040503050406030204" pitchFamily="18" charset="0"/>
              </a:rPr>
              <a:t>1. </a:t>
            </a:r>
            <a:r>
              <a:rPr lang="en-US" sz="2800" dirty="0">
                <a:latin typeface="Cambria" panose="02040503050406030204" pitchFamily="18" charset="0"/>
              </a:rPr>
              <a:t>somatic cells</a:t>
            </a:r>
          </a:p>
          <a:p>
            <a:pPr eaLnBrk="1" hangingPunct="1"/>
            <a:endParaRPr lang="en-US" sz="2800" b="0" dirty="0">
              <a:latin typeface="Cambria" panose="02040503050406030204" pitchFamily="18" charset="0"/>
            </a:endParaRPr>
          </a:p>
          <a:p>
            <a:pPr eaLnBrk="1" hangingPunct="1"/>
            <a:r>
              <a:rPr lang="en-US" sz="2800" b="0" dirty="0">
                <a:latin typeface="Cambria" panose="02040503050406030204" pitchFamily="18" charset="0"/>
              </a:rPr>
              <a:t>2. </a:t>
            </a:r>
            <a:r>
              <a:rPr lang="en-US" sz="2800" dirty="0">
                <a:latin typeface="Cambria" panose="02040503050406030204" pitchFamily="18" charset="0"/>
              </a:rPr>
              <a:t>sex cells</a:t>
            </a:r>
            <a:endParaRPr lang="en-US" sz="2000" dirty="0">
              <a:latin typeface="Cambria" panose="02040503050406030204" pitchFamily="18" charset="0"/>
            </a:endParaRPr>
          </a:p>
          <a:p>
            <a:pPr eaLnBrk="1" hangingPunct="1"/>
            <a:r>
              <a:rPr lang="en-US" b="0" dirty="0">
                <a:latin typeface="Cambria" panose="02040503050406030204" pitchFamily="18" charset="0"/>
              </a:rPr>
              <a:t>(a.k.a. gametes, </a:t>
            </a:r>
            <a:r>
              <a:rPr lang="en-US" b="0" dirty="0" err="1">
                <a:latin typeface="Cambria" panose="02040503050406030204" pitchFamily="18" charset="0"/>
              </a:rPr>
              <a:t>germline</a:t>
            </a:r>
            <a:r>
              <a:rPr lang="en-US" b="0" dirty="0">
                <a:latin typeface="Cambria" panose="02040503050406030204" pitchFamily="18" charset="0"/>
              </a:rPr>
              <a:t>)</a:t>
            </a:r>
          </a:p>
          <a:p>
            <a:pPr lvl="1" eaLnBrk="1" hangingPunct="1"/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497981" y="1707205"/>
            <a:ext cx="784323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2800" dirty="0" err="1">
                <a:solidFill>
                  <a:srgbClr val="FF0000"/>
                </a:solidFill>
                <a:latin typeface="Cambria" panose="02040503050406030204" pitchFamily="18" charset="0"/>
              </a:rPr>
              <a:t>SEX</a:t>
            </a:r>
            <a:r>
              <a:rPr lang="en-US" sz="2000" dirty="0" err="1">
                <a:latin typeface="Cambria" panose="02040503050406030204" pitchFamily="18" charset="0"/>
              </a:rPr>
              <a:t>ually</a:t>
            </a:r>
            <a:r>
              <a:rPr lang="en-US" sz="2000" dirty="0">
                <a:latin typeface="Cambria" panose="02040503050406030204" pitchFamily="18" charset="0"/>
              </a:rPr>
              <a:t> reproducing eukaryotes</a:t>
            </a:r>
            <a:r>
              <a:rPr lang="en-US" sz="2000" dirty="0">
                <a:solidFill>
                  <a:srgbClr val="FF0000"/>
                </a:solidFill>
                <a:latin typeface="Cambria" panose="02040503050406030204" pitchFamily="18" charset="0"/>
              </a:rPr>
              <a:t> </a:t>
            </a:r>
            <a:r>
              <a:rPr lang="en-US" sz="2000" dirty="0">
                <a:latin typeface="Cambria" panose="02040503050406030204" pitchFamily="18" charset="0"/>
              </a:rPr>
              <a:t>have two types of body cells…</a:t>
            </a:r>
            <a:r>
              <a:rPr lang="en-US" sz="2800" dirty="0">
                <a:solidFill>
                  <a:srgbClr val="FF0000"/>
                </a:solidFill>
                <a:latin typeface="Cambria" panose="02040503050406030204" pitchFamily="18" charset="0"/>
              </a:rPr>
              <a:t> </a:t>
            </a:r>
          </a:p>
        </p:txBody>
      </p:sp>
      <p:sp>
        <p:nvSpPr>
          <p:cNvPr id="4104" name="AutoShape 9"/>
          <p:cNvSpPr>
            <a:spLocks noChangeArrowheads="1"/>
          </p:cNvSpPr>
          <p:nvPr/>
        </p:nvSpPr>
        <p:spPr bwMode="auto">
          <a:xfrm>
            <a:off x="4419600" y="3886200"/>
            <a:ext cx="381000" cy="381000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>
              <a:latin typeface="Cambria" panose="02040503050406030204" pitchFamily="18" charset="0"/>
            </a:endParaRPr>
          </a:p>
        </p:txBody>
      </p:sp>
      <p:sp>
        <p:nvSpPr>
          <p:cNvPr id="4105" name="AutoShape 10"/>
          <p:cNvSpPr>
            <a:spLocks noChangeArrowheads="1"/>
          </p:cNvSpPr>
          <p:nvPr/>
        </p:nvSpPr>
        <p:spPr bwMode="auto">
          <a:xfrm>
            <a:off x="7086600" y="3886200"/>
            <a:ext cx="381000" cy="381000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>
              <a:latin typeface="Cambria" panose="02040503050406030204" pitchFamily="18" charset="0"/>
            </a:endParaRPr>
          </a:p>
        </p:txBody>
      </p:sp>
      <p:pic>
        <p:nvPicPr>
          <p:cNvPr id="222219" name="Picture 11" descr="Sperm-eg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84571" y="187438"/>
            <a:ext cx="1532113" cy="103901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7" name="Rectangle 12"/>
          <p:cNvSpPr>
            <a:spLocks noChangeArrowheads="1"/>
          </p:cNvSpPr>
          <p:nvPr/>
        </p:nvSpPr>
        <p:spPr bwMode="auto">
          <a:xfrm>
            <a:off x="1259632" y="758485"/>
            <a:ext cx="8229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CA" sz="4400" dirty="0">
                <a:solidFill>
                  <a:srgbClr val="339933"/>
                </a:solidFill>
                <a:latin typeface="Cambria" panose="02040503050406030204" pitchFamily="18" charset="0"/>
              </a:rPr>
              <a:t>Genetics</a:t>
            </a:r>
            <a:r>
              <a:rPr lang="en-CA" sz="3600" dirty="0">
                <a:solidFill>
                  <a:srgbClr val="339933"/>
                </a:solidFill>
                <a:latin typeface="Cambria" panose="02040503050406030204" pitchFamily="18" charset="0"/>
              </a:rPr>
              <a:t> </a:t>
            </a:r>
            <a:r>
              <a:rPr lang="en-CA" sz="4400" dirty="0">
                <a:solidFill>
                  <a:srgbClr val="339933"/>
                </a:solidFill>
                <a:latin typeface="Cambria" panose="02040503050406030204" pitchFamily="18" charset="0"/>
              </a:rPr>
              <a:t>Terminology</a:t>
            </a:r>
            <a:endParaRPr lang="en-US" sz="3600" dirty="0">
              <a:solidFill>
                <a:srgbClr val="339933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21079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0" y="1916832"/>
            <a:ext cx="9144000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US" b="0" dirty="0">
              <a:latin typeface="Cambria" panose="02040503050406030204" pitchFamily="18" charset="0"/>
            </a:endParaRPr>
          </a:p>
          <a:p>
            <a:pPr lvl="1" eaLnBrk="1" hangingPunct="1"/>
            <a:r>
              <a:rPr lang="en-US" b="0" dirty="0">
                <a:latin typeface="Cambria" panose="02040503050406030204" pitchFamily="18" charset="0"/>
              </a:rPr>
              <a:t>- A single germ cell divides into four unique daughter cells.</a:t>
            </a:r>
          </a:p>
          <a:p>
            <a:pPr lvl="1" eaLnBrk="1" hangingPunct="1"/>
            <a:endParaRPr lang="en-US" b="0" dirty="0">
              <a:latin typeface="Cambria" panose="02040503050406030204" pitchFamily="18" charset="0"/>
            </a:endParaRPr>
          </a:p>
          <a:p>
            <a:pPr lvl="1" eaLnBrk="1" hangingPunct="1">
              <a:buFontTx/>
              <a:buChar char="-"/>
            </a:pPr>
            <a:r>
              <a:rPr lang="en-US" b="0" dirty="0">
                <a:latin typeface="Cambria" panose="02040503050406030204" pitchFamily="18" charset="0"/>
              </a:rPr>
              <a:t> Daughter cells have half the # of chromosomes as parent cell, so they are considered </a:t>
            </a:r>
            <a:r>
              <a:rPr lang="en-US" dirty="0">
                <a:latin typeface="Cambria" panose="02040503050406030204" pitchFamily="18" charset="0"/>
              </a:rPr>
              <a:t>haploid</a:t>
            </a:r>
            <a:r>
              <a:rPr lang="en-US" b="0" dirty="0">
                <a:latin typeface="Cambria" panose="02040503050406030204" pitchFamily="18" charset="0"/>
              </a:rPr>
              <a:t>.</a:t>
            </a:r>
          </a:p>
          <a:p>
            <a:pPr lvl="1" eaLnBrk="1" hangingPunct="1">
              <a:buFontTx/>
              <a:buChar char="-"/>
            </a:pPr>
            <a:endParaRPr lang="en-US" b="0" dirty="0">
              <a:latin typeface="Cambria" panose="02040503050406030204" pitchFamily="18" charset="0"/>
            </a:endParaRPr>
          </a:p>
          <a:p>
            <a:pPr lvl="1" eaLnBrk="1" hangingPunct="1"/>
            <a:endParaRPr lang="en-US" dirty="0">
              <a:latin typeface="Cambria" panose="02040503050406030204" pitchFamily="18" charset="0"/>
            </a:endParaRPr>
          </a:p>
        </p:txBody>
      </p:sp>
      <p:pic>
        <p:nvPicPr>
          <p:cNvPr id="6148" name="Picture 6" descr="Meiosis_Overvie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429001"/>
            <a:ext cx="8077200" cy="2872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Text Box 3"/>
          <p:cNvSpPr txBox="1">
            <a:spLocks noChangeArrowheads="1"/>
          </p:cNvSpPr>
          <p:nvPr/>
        </p:nvSpPr>
        <p:spPr bwMode="auto">
          <a:xfrm>
            <a:off x="266700" y="836712"/>
            <a:ext cx="8610600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sz="2800" dirty="0">
                <a:solidFill>
                  <a:srgbClr val="6699FF"/>
                </a:solidFill>
                <a:latin typeface="Cambria" panose="02040503050406030204" pitchFamily="18" charset="0"/>
              </a:rPr>
              <a:t>What is cell division of gametes called?</a:t>
            </a:r>
            <a:endParaRPr lang="en-US" sz="4000" dirty="0">
              <a:latin typeface="Cambria" panose="02040503050406030204" pitchFamily="18" charset="0"/>
            </a:endParaRPr>
          </a:p>
          <a:p>
            <a:pPr algn="ctr" eaLnBrk="1" hangingPunct="1"/>
            <a:endParaRPr lang="en-CA" sz="1100" dirty="0">
              <a:solidFill>
                <a:srgbClr val="FF3300"/>
              </a:solidFill>
              <a:latin typeface="Cambria" panose="02040503050406030204" pitchFamily="18" charset="0"/>
            </a:endParaRPr>
          </a:p>
          <a:p>
            <a:pPr algn="ctr" eaLnBrk="1" hangingPunct="1"/>
            <a:r>
              <a:rPr lang="en-CA" sz="4400" dirty="0">
                <a:latin typeface="Cambria" panose="02040503050406030204" pitchFamily="18" charset="0"/>
              </a:rPr>
              <a:t>Meiosis</a:t>
            </a:r>
            <a:endParaRPr lang="en-US" sz="44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56992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>
            <a:extLst>
              <a:ext uri="{FF2B5EF4-FFF2-40B4-BE49-F238E27FC236}">
                <a16:creationId xmlns:a16="http://schemas.microsoft.com/office/drawing/2014/main" id="{372F35FE-D9DC-4FCB-B912-A9A73A45AEE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r-Latn-CS" dirty="0">
                <a:solidFill>
                  <a:schemeClr val="bg1"/>
                </a:solidFill>
              </a:rPr>
              <a:t>Meiosis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1747" name="Rectangle 3">
            <a:extLst>
              <a:ext uri="{FF2B5EF4-FFF2-40B4-BE49-F238E27FC236}">
                <a16:creationId xmlns:a16="http://schemas.microsoft.com/office/drawing/2014/main" id="{C575CCCB-FA60-417F-A0CD-BF4CB2E32FC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11188" y="3228975"/>
            <a:ext cx="8208962" cy="1752600"/>
          </a:xfrm>
        </p:spPr>
        <p:txBody>
          <a:bodyPr/>
          <a:lstStyle/>
          <a:p>
            <a:pPr marR="0" algn="l" eaLnBrk="1" hangingPunct="1">
              <a:lnSpc>
                <a:spcPct val="80000"/>
              </a:lnSpc>
            </a:pPr>
            <a:r>
              <a:rPr lang="en-US" altLang="en-US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Деоба</a:t>
            </a:r>
            <a:r>
              <a:rPr lang="en-US" alt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којом</a:t>
            </a:r>
            <a:r>
              <a:rPr lang="en-US" alt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alt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образују</a:t>
            </a:r>
            <a:r>
              <a:rPr lang="en-US" alt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полне</a:t>
            </a:r>
            <a:r>
              <a:rPr lang="en-US" alt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ћелије</a:t>
            </a:r>
            <a:r>
              <a:rPr lang="en-US" alt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назива</a:t>
            </a:r>
            <a:r>
              <a:rPr lang="en-US" alt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alt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мејоза</a:t>
            </a:r>
            <a:r>
              <a:rPr lang="en-US" alt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en-US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</a:t>
            </a:r>
            <a:r>
              <a:rPr lang="en-US" alt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томе</a:t>
            </a:r>
            <a:r>
              <a:rPr lang="en-US" alt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alt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једна</a:t>
            </a:r>
            <a:r>
              <a:rPr lang="en-US" alt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диплоидна</a:t>
            </a:r>
            <a:r>
              <a:rPr lang="en-US" alt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ћелија</a:t>
            </a:r>
            <a:r>
              <a:rPr lang="en-US" alt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два</a:t>
            </a:r>
            <a:r>
              <a:rPr lang="en-US" alt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пута</a:t>
            </a:r>
            <a:r>
              <a:rPr lang="en-US" alt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дели</a:t>
            </a:r>
            <a:r>
              <a:rPr lang="en-US" alt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alt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настају</a:t>
            </a:r>
            <a:r>
              <a:rPr lang="en-US" alt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четири</a:t>
            </a:r>
            <a:r>
              <a:rPr lang="en-US" alt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хаплоидне</a:t>
            </a:r>
            <a:r>
              <a:rPr lang="en-US" alt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ћелије</a:t>
            </a:r>
            <a:r>
              <a:rPr lang="en-US" alt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R="0" algn="l" eaLnBrk="1" hangingPunct="1">
              <a:lnSpc>
                <a:spcPct val="80000"/>
              </a:lnSpc>
            </a:pPr>
            <a:endParaRPr lang="en-US" altLang="en-US" sz="2000" dirty="0">
              <a:solidFill>
                <a:schemeClr val="bg1"/>
              </a:solidFill>
            </a:endParaRPr>
          </a:p>
          <a:p>
            <a:pPr marR="0" algn="l" eaLnBrk="1" hangingPunct="1">
              <a:lnSpc>
                <a:spcPct val="80000"/>
              </a:lnSpc>
            </a:pPr>
            <a:r>
              <a:rPr lang="sr-Latn-CS" altLang="en-US" sz="2000" dirty="0">
                <a:solidFill>
                  <a:schemeClr val="bg1"/>
                </a:solidFill>
              </a:rPr>
              <a:t>Дели се на  Мејозу I</a:t>
            </a:r>
            <a:r>
              <a:rPr lang="sr-Latn-CS" altLang="en-US" sz="2000" b="1" dirty="0">
                <a:solidFill>
                  <a:schemeClr val="bg1"/>
                </a:solidFill>
              </a:rPr>
              <a:t> и II</a:t>
            </a:r>
            <a:r>
              <a:rPr lang="sr-Latn-CS" altLang="en-US" sz="2000" dirty="0">
                <a:solidFill>
                  <a:schemeClr val="bg1"/>
                </a:solidFill>
              </a:rPr>
              <a:t>. </a:t>
            </a:r>
            <a:endParaRPr lang="en-US" alt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22936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Picture 8" descr="Meiosis_Overvie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524000"/>
            <a:ext cx="5486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85191"/>
            <a:ext cx="8229600" cy="762000"/>
          </a:xfrm>
        </p:spPr>
        <p:txBody>
          <a:bodyPr/>
          <a:lstStyle/>
          <a:p>
            <a:pPr eaLnBrk="1" hangingPunct="1"/>
            <a:r>
              <a:rPr lang="en-US" sz="4000" b="1" dirty="0">
                <a:solidFill>
                  <a:schemeClr val="tx1"/>
                </a:solidFill>
                <a:latin typeface="Cambria" panose="02040503050406030204" pitchFamily="18" charset="0"/>
              </a:rPr>
              <a:t>Meiosis</a:t>
            </a:r>
            <a:r>
              <a:rPr lang="en-US" sz="3200" dirty="0">
                <a:solidFill>
                  <a:schemeClr val="tx1"/>
                </a:solidFill>
                <a:latin typeface="Cambria" panose="02040503050406030204" pitchFamily="18" charset="0"/>
              </a:rPr>
              <a:t> - </a:t>
            </a:r>
            <a:r>
              <a:rPr lang="en-US" sz="2800" dirty="0">
                <a:solidFill>
                  <a:schemeClr val="tx1"/>
                </a:solidFill>
                <a:latin typeface="Cambria" panose="02040503050406030204" pitchFamily="18" charset="0"/>
              </a:rPr>
              <a:t>Sex Cell 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(Gamete)</a:t>
            </a:r>
            <a:r>
              <a:rPr lang="en-US" sz="2800" dirty="0">
                <a:solidFill>
                  <a:schemeClr val="tx1"/>
                </a:solidFill>
                <a:latin typeface="Cambria" panose="02040503050406030204" pitchFamily="18" charset="0"/>
              </a:rPr>
              <a:t> Formation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8295" y="2132856"/>
            <a:ext cx="3505200" cy="4495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400" dirty="0">
                <a:latin typeface="Cambria" panose="02040503050406030204" pitchFamily="18" charset="0"/>
              </a:rPr>
              <a:t>In </a:t>
            </a:r>
            <a:r>
              <a:rPr lang="en-US" sz="2400" u="sng" dirty="0">
                <a:latin typeface="Cambria" panose="020405030504060302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meiosis</a:t>
            </a:r>
            <a:r>
              <a:rPr lang="en-US" sz="2400" dirty="0">
                <a:latin typeface="Cambria" panose="02040503050406030204" pitchFamily="18" charset="0"/>
              </a:rPr>
              <a:t>, there </a:t>
            </a:r>
          </a:p>
          <a:p>
            <a:pPr eaLnBrk="1" hangingPunct="1">
              <a:buFontTx/>
              <a:buNone/>
            </a:pPr>
            <a:r>
              <a:rPr lang="en-US" sz="2400" dirty="0">
                <a:latin typeface="Cambria" panose="02040503050406030204" pitchFamily="18" charset="0"/>
              </a:rPr>
              <a:t>are </a:t>
            </a:r>
            <a:r>
              <a:rPr lang="en-US" sz="2400" b="1" dirty="0">
                <a:latin typeface="Cambria" panose="02040503050406030204" pitchFamily="18" charset="0"/>
              </a:rPr>
              <a:t>2</a:t>
            </a:r>
            <a:r>
              <a:rPr lang="en-US" sz="2400" dirty="0">
                <a:latin typeface="Cambria" panose="02040503050406030204" pitchFamily="18" charset="0"/>
              </a:rPr>
              <a:t> divisions </a:t>
            </a:r>
          </a:p>
          <a:p>
            <a:pPr eaLnBrk="1" hangingPunct="1">
              <a:buFontTx/>
              <a:buNone/>
            </a:pPr>
            <a:r>
              <a:rPr lang="en-US" sz="2400" dirty="0">
                <a:latin typeface="Cambria" panose="02040503050406030204" pitchFamily="18" charset="0"/>
              </a:rPr>
              <a:t>of the nucleus:</a:t>
            </a:r>
            <a:endParaRPr lang="en-US" sz="2400" b="1" dirty="0">
              <a:latin typeface="Cambria" panose="02040503050406030204" pitchFamily="18" charset="0"/>
            </a:endParaRPr>
          </a:p>
          <a:p>
            <a:pPr eaLnBrk="1" hangingPunct="1">
              <a:buFontTx/>
              <a:buNone/>
            </a:pPr>
            <a:r>
              <a:rPr lang="en-US" sz="2400" b="1" dirty="0">
                <a:latin typeface="Cambria" panose="02040503050406030204" pitchFamily="18" charset="0"/>
              </a:rPr>
              <a:t>meiosis I </a:t>
            </a:r>
          </a:p>
          <a:p>
            <a:pPr eaLnBrk="1" hangingPunct="1">
              <a:buFontTx/>
              <a:buNone/>
            </a:pPr>
            <a:r>
              <a:rPr lang="en-US" sz="2400" dirty="0">
                <a:latin typeface="Cambria" panose="02040503050406030204" pitchFamily="18" charset="0"/>
              </a:rPr>
              <a:t>&amp; </a:t>
            </a:r>
          </a:p>
          <a:p>
            <a:pPr eaLnBrk="1" hangingPunct="1">
              <a:buFontTx/>
              <a:buNone/>
            </a:pPr>
            <a:r>
              <a:rPr lang="en-US" sz="2400" b="1" dirty="0">
                <a:latin typeface="Cambria" panose="02040503050406030204" pitchFamily="18" charset="0"/>
              </a:rPr>
              <a:t>meiosis II</a:t>
            </a:r>
          </a:p>
          <a:p>
            <a:pPr algn="ctr" eaLnBrk="1" hangingPunct="1"/>
            <a:endParaRPr lang="en-US" sz="2400" b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72156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E76DE6DE-4FFE-4E5C-A5C0-C2F3DFF737F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5288" y="404813"/>
            <a:ext cx="8229600" cy="1143000"/>
          </a:xfrm>
        </p:spPr>
        <p:txBody>
          <a:bodyPr/>
          <a:lstStyle/>
          <a:p>
            <a:pPr eaLnBrk="1" hangingPunct="1"/>
            <a:r>
              <a:rPr lang="sr-Latn-CS" altLang="en-US" b="1" dirty="0">
                <a:solidFill>
                  <a:schemeClr val="tx1"/>
                </a:solidFill>
              </a:rPr>
              <a:t>Meiosis</a:t>
            </a:r>
            <a:r>
              <a:rPr lang="sr-Latn-CS" altLang="en-US" b="1" dirty="0">
                <a:solidFill>
                  <a:srgbClr val="FFFF66"/>
                </a:solidFill>
              </a:rPr>
              <a:t> </a:t>
            </a:r>
            <a:r>
              <a:rPr lang="sr-Latn-CS" altLang="en-US" b="1" dirty="0">
                <a:solidFill>
                  <a:schemeClr val="tx1"/>
                </a:solidFill>
              </a:rPr>
              <a:t>I- reductional division</a:t>
            </a:r>
            <a:endParaRPr lang="en-US" altLang="en-US" b="1" dirty="0">
              <a:solidFill>
                <a:schemeClr val="tx1"/>
              </a:solidFill>
            </a:endParaRPr>
          </a:p>
        </p:txBody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C94F4698-67C0-4C62-BF82-741CD9275C90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buFont typeface="Wingdings" panose="05000000000000000000" pitchFamily="2" charset="2"/>
              <a:buNone/>
            </a:pPr>
            <a:r>
              <a:rPr lang="en-US" altLang="en-US" dirty="0"/>
              <a:t>Meiosis I is divided into:</a:t>
            </a:r>
          </a:p>
          <a:p>
            <a:pPr marL="609600" indent="-609600" eaLnBrk="1" hangingPunct="1">
              <a:buFont typeface="Wingdings" panose="05000000000000000000" pitchFamily="2" charset="2"/>
              <a:buNone/>
            </a:pPr>
            <a:endParaRPr lang="en-US" altLang="en-US" dirty="0"/>
          </a:p>
          <a:p>
            <a:pPr eaLnBrk="1" hangingPunct="1"/>
            <a:r>
              <a:rPr lang="en-US" altLang="en-US" dirty="0"/>
              <a:t>Prophase I (leptotene, zygotene, pachytene, diplotene, diakinesis)</a:t>
            </a:r>
          </a:p>
          <a:p>
            <a:pPr eaLnBrk="1" hangingPunct="1"/>
            <a:r>
              <a:rPr lang="en-US" altLang="en-US" dirty="0"/>
              <a:t>Metaphase I</a:t>
            </a:r>
          </a:p>
          <a:p>
            <a:pPr eaLnBrk="1" hangingPunct="1"/>
            <a:r>
              <a:rPr lang="en-US" altLang="en-US" dirty="0"/>
              <a:t>Anaphase I</a:t>
            </a:r>
          </a:p>
          <a:p>
            <a:pPr eaLnBrk="1" hangingPunct="1"/>
            <a:r>
              <a:rPr lang="en-US" altLang="en-US" dirty="0"/>
              <a:t>Telophase I</a:t>
            </a:r>
          </a:p>
        </p:txBody>
      </p:sp>
      <p:pic>
        <p:nvPicPr>
          <p:cNvPr id="4" name="Picture 3" descr="Meiosis_diagram">
            <a:extLst>
              <a:ext uri="{FF2B5EF4-FFF2-40B4-BE49-F238E27FC236}">
                <a16:creationId xmlns:a16="http://schemas.microsoft.com/office/drawing/2014/main" id="{C3D4EAB6-E69D-3846-A2B6-04F2E04EBE2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0" t="2841" r="1833" b="1274"/>
          <a:stretch/>
        </p:blipFill>
        <p:spPr bwMode="auto">
          <a:xfrm>
            <a:off x="4716016" y="3323574"/>
            <a:ext cx="4474579" cy="315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27897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9FA5C00-4FBB-4062-B658-61EB5FCD4FF1}"/>
              </a:ext>
            </a:extLst>
          </p:cNvPr>
          <p:cNvSpPr/>
          <p:nvPr/>
        </p:nvSpPr>
        <p:spPr>
          <a:xfrm>
            <a:off x="2185988" y="2708275"/>
            <a:ext cx="1152525" cy="1444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Cyrl-R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интерфа</a:t>
            </a:r>
            <a:r>
              <a:rPr lang="sr-Cyrl-RS" sz="1200" dirty="0"/>
              <a:t>за</a:t>
            </a:r>
            <a:endParaRPr lang="en-US" sz="12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A8755A3-F77F-4882-A544-7210542E3D5E}"/>
              </a:ext>
            </a:extLst>
          </p:cNvPr>
          <p:cNvSpPr/>
          <p:nvPr/>
        </p:nvSpPr>
        <p:spPr>
          <a:xfrm>
            <a:off x="1916113" y="4005263"/>
            <a:ext cx="1295400" cy="1444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Cyrl-R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Профаза прва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61ACDD7-4B84-4FF5-9C25-8193180152A4}"/>
              </a:ext>
            </a:extLst>
          </p:cNvPr>
          <p:cNvSpPr/>
          <p:nvPr/>
        </p:nvSpPr>
        <p:spPr>
          <a:xfrm>
            <a:off x="2411413" y="5191125"/>
            <a:ext cx="1296987" cy="1444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Cyrl-R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Телофаза прва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3798" name="Picture 6" descr="https://encrypted-tbn1.gstatic.com/images?q=tbn:ANd9GcQvbUMzVWAc5ZJv_srNeKN162fMqdIZGoQchK3xR-vcJoT3RiHf">
            <a:hlinkClick r:id="rId2"/>
            <a:extLst>
              <a:ext uri="{FF2B5EF4-FFF2-40B4-BE49-F238E27FC236}">
                <a16:creationId xmlns:a16="http://schemas.microsoft.com/office/drawing/2014/main" id="{5A57AFB0-CD72-4FC7-81F9-ED727BC5BB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2160588"/>
            <a:ext cx="5616575" cy="386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9" name="AutoShape 13" descr="http://1.bp.blogspot.com/-1er0-4JsybU/Vjp6oPMqhGI/AAAAAAAABK4/9XHsZCNpjnQ/s1600/mayoz%2B1.png">
            <a:hlinkClick r:id="rId4"/>
            <a:extLst>
              <a:ext uri="{FF2B5EF4-FFF2-40B4-BE49-F238E27FC236}">
                <a16:creationId xmlns:a16="http://schemas.microsoft.com/office/drawing/2014/main" id="{F05BF8DB-F9EB-4CD6-9561-1C79B7DCD77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960438"/>
            <a:ext cx="5010150" cy="2000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</p:spTree>
  </p:cSld>
  <p:clrMapOvr>
    <a:masterClrMapping/>
  </p:clrMapOvr>
  <p:transition advTm="13013">
    <p:blinds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>
            <a:extLst>
              <a:ext uri="{FF2B5EF4-FFF2-40B4-BE49-F238E27FC236}">
                <a16:creationId xmlns:a16="http://schemas.microsoft.com/office/drawing/2014/main" id="{0C312EE2-9990-4570-8479-9175C8870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dirty="0"/>
              <a:t>Meiosis I</a:t>
            </a:r>
          </a:p>
        </p:txBody>
      </p:sp>
      <p:sp>
        <p:nvSpPr>
          <p:cNvPr id="34819" name="Content Placeholder 2">
            <a:extLst>
              <a:ext uri="{FF2B5EF4-FFF2-40B4-BE49-F238E27FC236}">
                <a16:creationId xmlns:a16="http://schemas.microsoft.com/office/drawing/2014/main" id="{664734FF-2350-40FF-973E-7B22F58A3BD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34820" name="Text Placeholder 3">
            <a:extLst>
              <a:ext uri="{FF2B5EF4-FFF2-40B4-BE49-F238E27FC236}">
                <a16:creationId xmlns:a16="http://schemas.microsoft.com/office/drawing/2014/main" id="{8DDB9586-9721-4CCF-9799-12CBC836BCAD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34821" name="Picture 15" descr="http://1.bp.blogspot.com/-1er0-4JsybU/Vjp6oPMqhGI/AAAAAAAABK4/9XHsZCNpjnQ/s1600/mayoz%2B1.png">
            <a:hlinkClick r:id="rId2"/>
            <a:extLst>
              <a:ext uri="{FF2B5EF4-FFF2-40B4-BE49-F238E27FC236}">
                <a16:creationId xmlns:a16="http://schemas.microsoft.com/office/drawing/2014/main" id="{8DFB7E6A-E63D-4973-B6BD-4637610359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628775"/>
            <a:ext cx="8135938" cy="410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6023">
    <p:blinds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2D29CC56-F924-4328-ADB8-86C922EF56D9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250825" y="549275"/>
            <a:ext cx="8385175" cy="1071563"/>
          </a:xfrm>
        </p:spPr>
        <p:txBody>
          <a:bodyPr anchorCtr="1"/>
          <a:lstStyle/>
          <a:p>
            <a:pPr eaLnBrk="1" hangingPunct="1"/>
            <a:r>
              <a:rPr lang="sr-Latn-CS" altLang="en-US" b="1" dirty="0">
                <a:solidFill>
                  <a:schemeClr val="tx1"/>
                </a:solidFill>
              </a:rPr>
              <a:t>Mitosis</a:t>
            </a:r>
            <a:endParaRPr lang="en-US" altLang="en-US" b="1" dirty="0">
              <a:solidFill>
                <a:schemeClr val="tx1"/>
              </a:solidFill>
            </a:endParaRPr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505AF54B-7733-4FAC-ADE1-A22DDDF560F1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468312" y="1844675"/>
            <a:ext cx="8447087" cy="4191000"/>
          </a:xfrm>
        </p:spPr>
        <p:txBody>
          <a:bodyPr/>
          <a:lstStyle/>
          <a:p>
            <a:pPr eaLnBrk="1" hangingPunct="1"/>
            <a:r>
              <a:rPr lang="en-US" sz="2800" dirty="0">
                <a:latin typeface="Cambria" panose="02040503050406030204" pitchFamily="18" charset="0"/>
              </a:rPr>
              <a:t>Division of </a:t>
            </a:r>
            <a:r>
              <a:rPr lang="en-US" sz="2800" b="1" dirty="0">
                <a:latin typeface="Cambria" panose="02040503050406030204" pitchFamily="18" charset="0"/>
              </a:rPr>
              <a:t>somatic </a:t>
            </a:r>
            <a:r>
              <a:rPr lang="en-US" sz="2800" dirty="0">
                <a:latin typeface="Cambria" panose="02040503050406030204" pitchFamily="18" charset="0"/>
              </a:rPr>
              <a:t>cells (non-reproductive cells) in </a:t>
            </a:r>
            <a:r>
              <a:rPr lang="en-US" sz="2800" dirty="0">
                <a:latin typeface="Cambria" panose="02040503050406030204" pitchFamily="18" charset="0"/>
                <a:hlinkClick r:id="rId2"/>
              </a:rPr>
              <a:t>eukaryotic organisms</a:t>
            </a:r>
            <a:r>
              <a:rPr lang="en-US" sz="2800" dirty="0">
                <a:latin typeface="Cambria" panose="02040503050406030204" pitchFamily="18" charset="0"/>
              </a:rPr>
              <a:t>.</a:t>
            </a:r>
          </a:p>
          <a:p>
            <a:pPr eaLnBrk="1" hangingPunct="1"/>
            <a:r>
              <a:rPr lang="en-US" sz="2800" dirty="0">
                <a:latin typeface="Cambria" panose="02040503050406030204" pitchFamily="18" charset="0"/>
              </a:rPr>
              <a:t>A single cell divides into two identical daughter cells.</a:t>
            </a:r>
          </a:p>
          <a:p>
            <a:pPr eaLnBrk="1" hangingPunct="1"/>
            <a:r>
              <a:rPr lang="en-US" sz="2800" dirty="0">
                <a:latin typeface="Cambria" panose="02040503050406030204" pitchFamily="18" charset="0"/>
              </a:rPr>
              <a:t>Daughter cells have same number of chromosomes as does parent cell.</a:t>
            </a:r>
          </a:p>
          <a:p>
            <a:pPr marL="609600" indent="-609600" eaLnBrk="1" hangingPunct="1">
              <a:buFont typeface="Wingdings" panose="05000000000000000000" pitchFamily="2" charset="2"/>
              <a:buAutoNum type="arabicPeriod"/>
            </a:pPr>
            <a:endParaRPr lang="en-US" altLang="en-US" sz="2800" dirty="0">
              <a:solidFill>
                <a:srgbClr val="FF0000"/>
              </a:solidFill>
            </a:endParaRPr>
          </a:p>
        </p:txBody>
      </p:sp>
      <p:pic>
        <p:nvPicPr>
          <p:cNvPr id="4" name="Picture 4" descr="Miitosis-overview">
            <a:extLst>
              <a:ext uri="{FF2B5EF4-FFF2-40B4-BE49-F238E27FC236}">
                <a16:creationId xmlns:a16="http://schemas.microsoft.com/office/drawing/2014/main" id="{06D8522F-113B-FF4B-8F73-1CD4F202D6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345364"/>
            <a:ext cx="8458200" cy="2449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4764876"/>
      </p:ext>
    </p:extLst>
  </p:cSld>
  <p:clrMapOvr>
    <a:masterClrMapping/>
  </p:clrMapOvr>
  <p:transition advTm="28363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4">
            <a:extLst>
              <a:ext uri="{FF2B5EF4-FFF2-40B4-BE49-F238E27FC236}">
                <a16:creationId xmlns:a16="http://schemas.microsoft.com/office/drawing/2014/main" id="{0C4FE2B2-9DE6-4EBE-9A69-A890C0ECA2D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altLang="en-US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Meiosis II- equational cell division</a:t>
            </a:r>
            <a:endParaRPr lang="en-US" altLang="en-US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5843" name="Picture 7" descr="http://cmapspublic3.ihmc.us/servlet/SBReadResourceServlet?rid=1176137507390_1750871700_13092">
            <a:hlinkClick r:id="rId2"/>
            <a:extLst>
              <a:ext uri="{FF2B5EF4-FFF2-40B4-BE49-F238E27FC236}">
                <a16:creationId xmlns:a16="http://schemas.microsoft.com/office/drawing/2014/main" id="{BA17EEAA-9D75-4C97-9E15-8EA89033C0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773238"/>
            <a:ext cx="8064500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17680">
    <p:blinds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4">
            <a:extLst>
              <a:ext uri="{FF2B5EF4-FFF2-40B4-BE49-F238E27FC236}">
                <a16:creationId xmlns:a16="http://schemas.microsoft.com/office/drawing/2014/main" id="{BC23B164-FEB3-4E2C-A099-8C156617E54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16013" y="620713"/>
            <a:ext cx="6624637" cy="695325"/>
          </a:xfrm>
        </p:spPr>
        <p:txBody>
          <a:bodyPr/>
          <a:lstStyle/>
          <a:p>
            <a:pPr algn="ctr" eaLnBrk="1" hangingPunct="1"/>
            <a:endParaRPr lang="en-US" altLang="en-US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6867" name="Picture 2" descr="http://humandiagram.info/wp-content/uploads/Meiosis-and-Mitosis-Cell-Division-Diagram.jpeg">
            <a:hlinkClick r:id="rId3"/>
            <a:extLst>
              <a:ext uri="{FF2B5EF4-FFF2-40B4-BE49-F238E27FC236}">
                <a16:creationId xmlns:a16="http://schemas.microsoft.com/office/drawing/2014/main" id="{DDE3BA65-7162-449D-8511-D7E19D6869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557338"/>
            <a:ext cx="6769100" cy="475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34770">
    <p:blinds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93663"/>
            <a:ext cx="8458200" cy="868362"/>
          </a:xfrm>
        </p:spPr>
        <p:txBody>
          <a:bodyPr/>
          <a:lstStyle/>
          <a:p>
            <a:pPr algn="l" eaLnBrk="1" hangingPunct="1"/>
            <a:r>
              <a:rPr lang="en-US" sz="5400" b="1" dirty="0">
                <a:solidFill>
                  <a:srgbClr val="FF3300"/>
                </a:solidFill>
                <a:latin typeface="Cambria" panose="02040503050406030204" pitchFamily="18" charset="0"/>
              </a:rPr>
              <a:t> Mitosis</a:t>
            </a:r>
            <a:r>
              <a:rPr lang="en-US" sz="5400" dirty="0">
                <a:solidFill>
                  <a:srgbClr val="FF3300"/>
                </a:solidFill>
                <a:latin typeface="Cambria" panose="02040503050406030204" pitchFamily="18" charset="0"/>
              </a:rPr>
              <a:t> </a:t>
            </a:r>
            <a:r>
              <a:rPr lang="en-US" sz="5400" dirty="0">
                <a:latin typeface="Cambria" panose="02040503050406030204" pitchFamily="18" charset="0"/>
              </a:rPr>
              <a:t>      </a:t>
            </a:r>
            <a:r>
              <a:rPr lang="en-US" dirty="0">
                <a:solidFill>
                  <a:schemeClr val="tx1"/>
                </a:solidFill>
                <a:latin typeface="Cambria" panose="02040503050406030204" pitchFamily="18" charset="0"/>
              </a:rPr>
              <a:t>vs.</a:t>
            </a:r>
            <a:r>
              <a:rPr lang="en-US" sz="5400" dirty="0">
                <a:latin typeface="Cambria" panose="02040503050406030204" pitchFamily="18" charset="0"/>
              </a:rPr>
              <a:t>         </a:t>
            </a:r>
            <a:r>
              <a:rPr lang="en-US" sz="5400" b="1" dirty="0">
                <a:solidFill>
                  <a:srgbClr val="0033CC"/>
                </a:solidFill>
                <a:latin typeface="Cambria" panose="02040503050406030204" pitchFamily="18" charset="0"/>
              </a:rPr>
              <a:t>Meiosis</a:t>
            </a:r>
          </a:p>
        </p:txBody>
      </p:sp>
      <p:sp>
        <p:nvSpPr>
          <p:cNvPr id="22531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285750" y="1090613"/>
            <a:ext cx="3448050" cy="3862388"/>
          </a:xfrm>
        </p:spPr>
        <p:txBody>
          <a:bodyPr/>
          <a:lstStyle/>
          <a:p>
            <a:pPr eaLnBrk="1" hangingPunct="1"/>
            <a:r>
              <a:rPr lang="en-US" sz="2400" dirty="0">
                <a:latin typeface="Cambria" panose="02040503050406030204" pitchFamily="18" charset="0"/>
              </a:rPr>
              <a:t>2n</a:t>
            </a:r>
          </a:p>
          <a:p>
            <a:pPr eaLnBrk="1" hangingPunct="1"/>
            <a:endParaRPr lang="en-US" sz="1000" dirty="0">
              <a:latin typeface="Cambria" panose="02040503050406030204" pitchFamily="18" charset="0"/>
            </a:endParaRPr>
          </a:p>
          <a:p>
            <a:pPr eaLnBrk="1" hangingPunct="1"/>
            <a:r>
              <a:rPr lang="en-US" sz="2400" dirty="0">
                <a:latin typeface="Cambria" panose="02040503050406030204" pitchFamily="18" charset="0"/>
              </a:rPr>
              <a:t>Clone</a:t>
            </a:r>
          </a:p>
          <a:p>
            <a:pPr eaLnBrk="1" hangingPunct="1"/>
            <a:endParaRPr lang="en-US" sz="1000" dirty="0">
              <a:latin typeface="Cambria" panose="02040503050406030204" pitchFamily="18" charset="0"/>
            </a:endParaRPr>
          </a:p>
          <a:p>
            <a:pPr eaLnBrk="1" hangingPunct="1">
              <a:spcBef>
                <a:spcPts val="0"/>
              </a:spcBef>
            </a:pPr>
            <a:r>
              <a:rPr lang="en-US" sz="2400" dirty="0">
                <a:latin typeface="Cambria" panose="02040503050406030204" pitchFamily="18" charset="0"/>
              </a:rPr>
              <a:t>Same genetic information in parent cell and daughter cell.</a:t>
            </a:r>
          </a:p>
          <a:p>
            <a:pPr eaLnBrk="1" hangingPunct="1">
              <a:buFontTx/>
              <a:buNone/>
            </a:pPr>
            <a:endParaRPr lang="en-US" sz="1000" dirty="0">
              <a:latin typeface="Cambria" panose="02040503050406030204" pitchFamily="18" charset="0"/>
            </a:endParaRPr>
          </a:p>
          <a:p>
            <a:pPr eaLnBrk="1" hangingPunct="1"/>
            <a:r>
              <a:rPr lang="en-US" sz="2400" dirty="0">
                <a:latin typeface="Cambria" panose="02040503050406030204" pitchFamily="18" charset="0"/>
              </a:rPr>
              <a:t>Give me another one just like the other one!</a:t>
            </a:r>
          </a:p>
        </p:txBody>
      </p:sp>
      <p:sp>
        <p:nvSpPr>
          <p:cNvPr id="22532" name="Rectangle 5"/>
          <p:cNvSpPr>
            <a:spLocks noGrp="1" noChangeArrowheads="1"/>
          </p:cNvSpPr>
          <p:nvPr>
            <p:ph sz="quarter" idx="2"/>
          </p:nvPr>
        </p:nvSpPr>
        <p:spPr>
          <a:xfrm>
            <a:off x="4953000" y="962025"/>
            <a:ext cx="4076700" cy="4228306"/>
          </a:xfrm>
        </p:spPr>
        <p:txBody>
          <a:bodyPr/>
          <a:lstStyle/>
          <a:p>
            <a:pPr eaLnBrk="1" hangingPunct="1"/>
            <a:r>
              <a:rPr lang="en-US" sz="2400" dirty="0">
                <a:latin typeface="Cambria" panose="02040503050406030204" pitchFamily="18" charset="0"/>
              </a:rPr>
              <a:t>1n</a:t>
            </a:r>
          </a:p>
          <a:p>
            <a:pPr eaLnBrk="1" hangingPunct="1"/>
            <a:endParaRPr lang="en-US" sz="1000" dirty="0">
              <a:latin typeface="Cambria" panose="02040503050406030204" pitchFamily="18" charset="0"/>
            </a:endParaRPr>
          </a:p>
          <a:p>
            <a:pPr eaLnBrk="1" hangingPunct="1">
              <a:spcBef>
                <a:spcPts val="0"/>
              </a:spcBef>
            </a:pPr>
            <a:r>
              <a:rPr lang="en-US" sz="2400" dirty="0">
                <a:latin typeface="Cambria" panose="02040503050406030204" pitchFamily="18" charset="0"/>
              </a:rPr>
              <a:t>Daughter cells different from parent cell and from each other.</a:t>
            </a:r>
          </a:p>
          <a:p>
            <a:pPr eaLnBrk="1" hangingPunct="1"/>
            <a:endParaRPr lang="en-US" sz="1000" dirty="0">
              <a:latin typeface="Cambria" panose="02040503050406030204" pitchFamily="18" charset="0"/>
            </a:endParaRPr>
          </a:p>
          <a:p>
            <a:pPr eaLnBrk="1" hangingPunct="1"/>
            <a:r>
              <a:rPr lang="en-US" sz="2400" dirty="0">
                <a:latin typeface="Cambria" panose="02040503050406030204" pitchFamily="18" charset="0"/>
              </a:rPr>
              <a:t>Daughter cells have ½ the number of chromosomes as somatic cell.</a:t>
            </a:r>
          </a:p>
          <a:p>
            <a:pPr eaLnBrk="1" hangingPunct="1"/>
            <a:endParaRPr lang="en-US" sz="1000" dirty="0">
              <a:latin typeface="Cambria" panose="02040503050406030204" pitchFamily="18" charset="0"/>
            </a:endParaRPr>
          </a:p>
          <a:p>
            <a:pPr eaLnBrk="1" hangingPunct="1"/>
            <a:r>
              <a:rPr lang="en-US" sz="2400" dirty="0">
                <a:latin typeface="Cambria" panose="02040503050406030204" pitchFamily="18" charset="0"/>
              </a:rPr>
              <a:t>Shuffling the genes</a:t>
            </a:r>
          </a:p>
          <a:p>
            <a:pPr eaLnBrk="1" hangingPunct="1">
              <a:buFontTx/>
              <a:buNone/>
            </a:pPr>
            <a:r>
              <a:rPr lang="en-US" sz="1600" dirty="0">
                <a:latin typeface="Cambria" panose="02040503050406030204" pitchFamily="18" charset="0"/>
              </a:rPr>
              <a:t>	(Mix it up!)</a:t>
            </a:r>
          </a:p>
        </p:txBody>
      </p:sp>
    </p:spTree>
    <p:extLst>
      <p:ext uri="{BB962C8B-B14F-4D97-AF65-F5344CB8AC3E}">
        <p14:creationId xmlns:p14="http://schemas.microsoft.com/office/powerpoint/2010/main" val="2919993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76685C-3FD4-4514-B20C-2F1A336E9D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 algn="l">
              <a:defRPr/>
            </a:pPr>
            <a:r>
              <a:rPr lang="sr-Cyrl-RS" dirty="0"/>
              <a:t> </a:t>
            </a:r>
            <a:endParaRPr lang="en-US" dirty="0"/>
          </a:p>
        </p:txBody>
      </p:sp>
      <p:sp>
        <p:nvSpPr>
          <p:cNvPr id="37891" name="Subtitle 2">
            <a:extLst>
              <a:ext uri="{FF2B5EF4-FFF2-40B4-BE49-F238E27FC236}">
                <a16:creationId xmlns:a16="http://schemas.microsoft.com/office/drawing/2014/main" id="{3094ABC5-2196-4433-8AFC-31FBAA93AF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 algn="ctr"/>
            <a:r>
              <a:rPr lang="en-US" altLang="en-US" sz="4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Gametogenesis</a:t>
            </a:r>
            <a:endParaRPr lang="en-US" alt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81"/>
    </mc:Choice>
    <mc:Fallback xmlns="">
      <p:transition spd="slow" advTm="7881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>
            <a:extLst>
              <a:ext uri="{FF2B5EF4-FFF2-40B4-BE49-F238E27FC236}">
                <a16:creationId xmlns:a16="http://schemas.microsoft.com/office/drawing/2014/main" id="{8F16138A-4A58-48BC-901C-129430B47A2A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395288" y="549275"/>
            <a:ext cx="8229600" cy="866775"/>
          </a:xfrm>
        </p:spPr>
        <p:txBody>
          <a:bodyPr/>
          <a:lstStyle/>
          <a:p>
            <a:pPr algn="ctr" eaLnBrk="1" hangingPunct="1"/>
            <a:r>
              <a:rPr lang="en-US" altLang="en-US" sz="32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Gametogenesis</a:t>
            </a:r>
          </a:p>
        </p:txBody>
      </p:sp>
      <p:sp>
        <p:nvSpPr>
          <p:cNvPr id="38915" name="Rectangle 3">
            <a:extLst>
              <a:ext uri="{FF2B5EF4-FFF2-40B4-BE49-F238E27FC236}">
                <a16:creationId xmlns:a16="http://schemas.microsoft.com/office/drawing/2014/main" id="{A61C43FB-C36A-4077-A691-9773CFB6F081}"/>
              </a:ext>
            </a:extLst>
          </p:cNvPr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2800" dirty="0">
                <a:latin typeface="Times New Roman" panose="02020603050405020304" pitchFamily="18" charset="0"/>
              </a:rPr>
              <a:t>The process of the formation of highly differentiated gametes in the gonads from undifferentiated germ cells.</a:t>
            </a:r>
          </a:p>
          <a:p>
            <a:pPr eaLnBrk="1" hangingPunct="1"/>
            <a:r>
              <a:rPr lang="en-US" altLang="en-US" sz="2800" dirty="0">
                <a:latin typeface="Times New Roman" panose="02020603050405020304" pitchFamily="18" charset="0"/>
              </a:rPr>
              <a:t>Gametes mature by meiosis, when the diploid number of chromosomes (in the germ cells) is reduced to the haploid number in the gametes.</a:t>
            </a:r>
            <a:endParaRPr lang="en-US" altLang="en-US" sz="2800" b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advTm="24669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>
            <a:extLst>
              <a:ext uri="{FF2B5EF4-FFF2-40B4-BE49-F238E27FC236}">
                <a16:creationId xmlns:a16="http://schemas.microsoft.com/office/drawing/2014/main" id="{552D0D57-F08A-4877-A837-75EEC1B1D715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838200" y="304800"/>
            <a:ext cx="8153400" cy="1431925"/>
          </a:xfrm>
        </p:spPr>
        <p:txBody>
          <a:bodyPr/>
          <a:lstStyle/>
          <a:p>
            <a:pPr eaLnBrk="1" hangingPunct="1"/>
            <a:r>
              <a:rPr lang="en-US" altLang="en-US" sz="32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Gametogenesis</a:t>
            </a:r>
            <a:r>
              <a:rPr lang="sr-Cyrl-CS" altLang="en-US" sz="32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:</a:t>
            </a:r>
            <a:endParaRPr lang="en-US" altLang="en-US" sz="3200" b="1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39939" name="Rectangle 3">
            <a:extLst>
              <a:ext uri="{FF2B5EF4-FFF2-40B4-BE49-F238E27FC236}">
                <a16:creationId xmlns:a16="http://schemas.microsoft.com/office/drawing/2014/main" id="{5EF646D9-6662-45EB-B130-9C0D1DBF146A}"/>
              </a:ext>
            </a:extLst>
          </p:cNvPr>
          <p:cNvSpPr>
            <a:spLocks noGrp="1" noRot="1" noChangeArrowheads="1"/>
          </p:cNvSpPr>
          <p:nvPr>
            <p:ph idx="1"/>
          </p:nvPr>
        </p:nvSpPr>
        <p:spPr>
          <a:xfrm>
            <a:off x="468313" y="2133600"/>
            <a:ext cx="8064500" cy="3962400"/>
          </a:xfrm>
        </p:spPr>
        <p:txBody>
          <a:bodyPr/>
          <a:lstStyle/>
          <a:p>
            <a:pPr marL="619125" indent="-5334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Reproductive phase </a:t>
            </a:r>
            <a:r>
              <a:rPr lang="en-US" altLang="en-US" sz="2400" dirty="0">
                <a:latin typeface="Times New Roman" panose="02020603050405020304" pitchFamily="18" charset="0"/>
              </a:rPr>
              <a:t>- mitotic division of primordial germ cells (2n) gives rise to </a:t>
            </a:r>
            <a:r>
              <a:rPr lang="en-US" altLang="en-US" sz="2400" dirty="0" err="1">
                <a:latin typeface="Times New Roman" panose="02020603050405020304" pitchFamily="18" charset="0"/>
              </a:rPr>
              <a:t>gonia</a:t>
            </a:r>
            <a:r>
              <a:rPr lang="en-US" altLang="en-US" sz="2400" dirty="0">
                <a:latin typeface="Times New Roman" panose="02020603050405020304" pitchFamily="18" charset="0"/>
              </a:rPr>
              <a:t> (2n)</a:t>
            </a:r>
          </a:p>
          <a:p>
            <a:pPr marL="619125" indent="-5334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endParaRPr lang="en-US" altLang="en-US" sz="2400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marL="619125" indent="-5334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Growth phase </a:t>
            </a:r>
            <a:r>
              <a:rPr lang="en-US" altLang="en-US" sz="2400" dirty="0">
                <a:latin typeface="Times New Roman" panose="02020603050405020304" pitchFamily="18" charset="0"/>
              </a:rPr>
              <a:t>- </a:t>
            </a:r>
            <a:r>
              <a:rPr lang="en-US" altLang="en-US" sz="2400" dirty="0" err="1">
                <a:latin typeface="Times New Roman" panose="02020603050405020304" pitchFamily="18" charset="0"/>
              </a:rPr>
              <a:t>gonia</a:t>
            </a:r>
            <a:r>
              <a:rPr lang="en-US" altLang="en-US" sz="2400" dirty="0">
                <a:latin typeface="Times New Roman" panose="02020603050405020304" pitchFamily="18" charset="0"/>
              </a:rPr>
              <a:t> grow and differentiate into primary oocytes/spermatocytes (2n)</a:t>
            </a:r>
          </a:p>
          <a:p>
            <a:pPr marL="619125" indent="-5334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endParaRPr lang="en-US" altLang="en-US" sz="2400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marL="619125" indent="-5334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en-US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Maturation phase </a:t>
            </a:r>
            <a:r>
              <a:rPr lang="en-US" altLang="en-US" sz="2400" dirty="0">
                <a:latin typeface="Times New Roman" panose="02020603050405020304" pitchFamily="18" charset="0"/>
              </a:rPr>
              <a:t>– meiotic division of cells (when four daughter cells with n number of chromosomes arise from one mother cell (2n).</a:t>
            </a:r>
          </a:p>
        </p:txBody>
      </p:sp>
    </p:spTree>
  </p:cSld>
  <p:clrMapOvr>
    <a:masterClrMapping/>
  </p:clrMapOvr>
  <p:transition advTm="6456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5" name="Rectangle 5">
            <a:extLst>
              <a:ext uri="{FF2B5EF4-FFF2-40B4-BE49-F238E27FC236}">
                <a16:creationId xmlns:a16="http://schemas.microsoft.com/office/drawing/2014/main" id="{F6832F12-F3D3-4773-850C-759C43277F23}"/>
              </a:ext>
            </a:extLst>
          </p:cNvPr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204309" y="1428969"/>
            <a:ext cx="4680768" cy="5040312"/>
          </a:xfrm>
        </p:spPr>
        <p:txBody>
          <a:bodyPr/>
          <a:lstStyle/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r>
              <a:rPr lang="en-US" altLang="en-US" sz="2000" dirty="0">
                <a:latin typeface="Times New Roman" pitchFamily="18" charset="0"/>
              </a:rPr>
              <a:t>- Primordial germ cells (2n)</a:t>
            </a: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endParaRPr lang="en-US" altLang="en-US" sz="2000" dirty="0">
              <a:latin typeface="Times New Roman" pitchFamily="18" charset="0"/>
            </a:endParaRP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r>
              <a:rPr lang="en-US" altLang="en-US" sz="2000" dirty="0">
                <a:latin typeface="Times New Roman" pitchFamily="18" charset="0"/>
              </a:rPr>
              <a:t>- Spermatogonia proliferate mitotically (2n)</a:t>
            </a: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endParaRPr lang="en-US" altLang="en-US" sz="2000" dirty="0">
              <a:latin typeface="Times New Roman" pitchFamily="18" charset="0"/>
            </a:endParaRP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r>
              <a:rPr lang="en-US" altLang="en-US" sz="2000" dirty="0">
                <a:latin typeface="Times New Roman" pitchFamily="18" charset="0"/>
              </a:rPr>
              <a:t>- Primary spermatocytes (2n)</a:t>
            </a: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endParaRPr lang="en-US" altLang="en-US" sz="2000" dirty="0">
              <a:latin typeface="Times New Roman" pitchFamily="18" charset="0"/>
            </a:endParaRP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r>
              <a:rPr lang="en-US" altLang="en-US" sz="2000" dirty="0">
                <a:latin typeface="Times New Roman" pitchFamily="18" charset="0"/>
              </a:rPr>
              <a:t>- Secondary spermatocytes (n)</a:t>
            </a: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endParaRPr lang="en-US" altLang="en-US" sz="2000" dirty="0">
              <a:latin typeface="Times New Roman" pitchFamily="18" charset="0"/>
            </a:endParaRP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endParaRPr lang="en-US" altLang="en-US" sz="2000" dirty="0">
              <a:latin typeface="Times New Roman" pitchFamily="18" charset="0"/>
            </a:endParaRP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r>
              <a:rPr lang="en-US" altLang="en-US" sz="2000" dirty="0">
                <a:latin typeface="Times New Roman" pitchFamily="18" charset="0"/>
              </a:rPr>
              <a:t>- Spermatids (n)</a:t>
            </a: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endParaRPr lang="en-US" altLang="en-US" sz="2000" dirty="0">
              <a:latin typeface="Times New Roman" pitchFamily="18" charset="0"/>
            </a:endParaRP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r>
              <a:rPr lang="en-US" altLang="en-US" sz="2000" dirty="0">
                <a:latin typeface="Times New Roman" pitchFamily="18" charset="0"/>
              </a:rPr>
              <a:t>  </a:t>
            </a:r>
            <a:r>
              <a:rPr lang="en-US" altLang="en-US" sz="2000" b="1" dirty="0">
                <a:solidFill>
                  <a:srgbClr val="FF0000"/>
                </a:solidFill>
                <a:latin typeface="Times New Roman" pitchFamily="18" charset="0"/>
              </a:rPr>
              <a:t>SPERMIOGENESIS</a:t>
            </a: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r>
              <a:rPr lang="en-US" altLang="en-US" sz="2000" dirty="0">
                <a:latin typeface="Times New Roman" pitchFamily="18" charset="0"/>
              </a:rPr>
              <a:t>- </a:t>
            </a:r>
            <a:r>
              <a:rPr lang="en-US" altLang="en-US" sz="2000" dirty="0" err="1">
                <a:latin typeface="Times New Roman" pitchFamily="18" charset="0"/>
              </a:rPr>
              <a:t>Spermatides</a:t>
            </a:r>
            <a:r>
              <a:rPr lang="en-US" altLang="en-US" sz="2000" dirty="0">
                <a:latin typeface="Times New Roman" pitchFamily="18" charset="0"/>
              </a:rPr>
              <a:t> differentiate into mature spermatozoa (n)</a:t>
            </a:r>
            <a:endParaRPr lang="en-US" altLang="en-US" sz="2800" b="1" dirty="0">
              <a:latin typeface="Times New Roman" pitchFamily="18" charset="0"/>
            </a:endParaRPr>
          </a:p>
        </p:txBody>
      </p:sp>
      <p:pic>
        <p:nvPicPr>
          <p:cNvPr id="1026" name="Picture 2" descr="Spermatogenesis - Reproductive - Medbullets Step 1">
            <a:extLst>
              <a:ext uri="{FF2B5EF4-FFF2-40B4-BE49-F238E27FC236}">
                <a16:creationId xmlns:a16="http://schemas.microsoft.com/office/drawing/2014/main" id="{76535F0D-D57E-C94F-9C79-28E5F27D9A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1306" y="1052736"/>
            <a:ext cx="4479206" cy="4852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55714">
    <p:blinds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6AE65BE1-62BA-405E-8137-6B9A9D352FB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495" y="257969"/>
            <a:ext cx="4501529" cy="927100"/>
          </a:xfrm>
        </p:spPr>
        <p:txBody>
          <a:bodyPr/>
          <a:lstStyle/>
          <a:p>
            <a:pPr algn="ctr" eaLnBrk="1" hangingPunct="1"/>
            <a:r>
              <a:rPr lang="en-US" altLang="en-US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OOGENESIS</a:t>
            </a:r>
          </a:p>
        </p:txBody>
      </p:sp>
      <p:sp>
        <p:nvSpPr>
          <p:cNvPr id="57348" name="Rectangle 3">
            <a:extLst>
              <a:ext uri="{FF2B5EF4-FFF2-40B4-BE49-F238E27FC236}">
                <a16:creationId xmlns:a16="http://schemas.microsoft.com/office/drawing/2014/main" id="{D7E5E990-20E1-4E87-B67E-6ABC3115164A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179388" y="1412875"/>
            <a:ext cx="4105275" cy="5184775"/>
          </a:xfrm>
        </p:spPr>
        <p:txBody>
          <a:bodyPr/>
          <a:lstStyle/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r>
              <a:rPr lang="sr-Cyrl-C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Primordial germ cells </a:t>
            </a:r>
            <a:r>
              <a:rPr lang="sr-Cyrl-C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sr-Cyrl-R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sr-Cyrl-C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r>
              <a:rPr lang="sr-Cyrl-C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Oogonium</a:t>
            </a:r>
            <a:r>
              <a:rPr lang="sr-Cyrl-C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endParaRPr lang="sr-Cyrl-C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endParaRPr lang="sr-Cyrl-C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r>
              <a:rPr lang="sr-Cyrl-C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Primary oocyte </a:t>
            </a:r>
            <a:r>
              <a:rPr lang="sr-Cyrl-C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sr-Cyrl-R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primary follicle</a:t>
            </a:r>
            <a:endParaRPr lang="sr-Cyrl-C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endParaRPr lang="sr-Cyrl-C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r>
              <a:rPr lang="en-US" alt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Secundary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oocyte and first polar body </a:t>
            </a:r>
            <a:r>
              <a:rPr lang="sr-Cyrl-C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sr-Cyrl-R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sec follicle</a:t>
            </a:r>
            <a:endParaRPr lang="sr-Cyrl-R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endParaRPr lang="sr-Cyrl-R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en-US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OVULATION</a:t>
            </a:r>
            <a:r>
              <a:rPr lang="sr-Cyrl-CS" alt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sr-Cyrl-CS" alt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meiosis</a:t>
            </a:r>
            <a:r>
              <a:rPr lang="sr-Cyrl-CS" alt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</a:t>
            </a:r>
          </a:p>
          <a:p>
            <a:pPr eaLnBrk="1" hangingPunct="1">
              <a:defRPr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Egg cell </a:t>
            </a:r>
            <a:r>
              <a:rPr lang="sr-Cyrl-C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sr-Cyrl-R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three polar bodies</a:t>
            </a:r>
          </a:p>
        </p:txBody>
      </p:sp>
      <p:pic>
        <p:nvPicPr>
          <p:cNvPr id="2050" name="Picture 2" descr="What is Oogenesis? - Definition from FertilitySmarts">
            <a:extLst>
              <a:ext uri="{FF2B5EF4-FFF2-40B4-BE49-F238E27FC236}">
                <a16:creationId xmlns:a16="http://schemas.microsoft.com/office/drawing/2014/main" id="{EAEAE109-2B53-3543-8483-7711C8D521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7702" y="957262"/>
            <a:ext cx="4666298" cy="518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84484">
    <p:blinds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>
            <a:extLst>
              <a:ext uri="{FF2B5EF4-FFF2-40B4-BE49-F238E27FC236}">
                <a16:creationId xmlns:a16="http://schemas.microsoft.com/office/drawing/2014/main" id="{48014579-378E-4DC5-BB2C-ECF9AD46678C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179388" y="549275"/>
            <a:ext cx="8964612" cy="938213"/>
          </a:xfrm>
        </p:spPr>
        <p:txBody>
          <a:bodyPr/>
          <a:lstStyle/>
          <a:p>
            <a:pPr algn="ctr" eaLnBrk="1" hangingPunct="1"/>
            <a:r>
              <a:rPr lang="en-US" alt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DIFFERENCES BETWEEN </a:t>
            </a:r>
            <a:br>
              <a:rPr lang="en-US" alt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SPERMATOGENESIS AND OOGENESIS:</a:t>
            </a:r>
          </a:p>
        </p:txBody>
      </p:sp>
      <p:sp>
        <p:nvSpPr>
          <p:cNvPr id="59395" name="Rectangle 3">
            <a:extLst>
              <a:ext uri="{FF2B5EF4-FFF2-40B4-BE49-F238E27FC236}">
                <a16:creationId xmlns:a16="http://schemas.microsoft.com/office/drawing/2014/main" id="{68F4A49D-146B-4E68-BAA3-70FDEAF9387E}"/>
              </a:ext>
            </a:extLst>
          </p:cNvPr>
          <p:cNvSpPr>
            <a:spLocks noGrp="1" noRot="1" noChangeArrowheads="1"/>
          </p:cNvSpPr>
          <p:nvPr>
            <p:ph idx="1"/>
          </p:nvPr>
        </p:nvSpPr>
        <p:spPr>
          <a:xfrm>
            <a:off x="179388" y="1916113"/>
            <a:ext cx="8713787" cy="4537075"/>
          </a:xfrm>
        </p:spPr>
        <p:txBody>
          <a:bodyPr/>
          <a:lstStyle/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r>
              <a:rPr lang="sr-Cyrl-CS" altLang="en-US" sz="1800" dirty="0"/>
              <a:t>1. 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Spermatogenesis is a continuous process, and oogenesis has two stops (the first in embryogenesis at the diplotene stage of the meiosis 1, and the second in metaphase 2)</a:t>
            </a: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One prim. spermatocytes produces four spermatozoa, and one prim. oocyte produces one egg cell</a:t>
            </a: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Oogenesis is less frequent (one egg cell matures in one month)</a:t>
            </a: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Spermatogenesis continues throughout a man's life, and oogenesis until menopause, so that during a woman's reproductive period, about 450-500 secondary oocytes mature.</a:t>
            </a:r>
            <a:endParaRPr lang="en-US" altLang="en-US" sz="2800" dirty="0"/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endParaRPr lang="en-US" altLang="en-US" sz="2800" dirty="0"/>
          </a:p>
        </p:txBody>
      </p:sp>
    </p:spTree>
  </p:cSld>
  <p:clrMapOvr>
    <a:masterClrMapping/>
  </p:clrMapOvr>
  <p:transition advTm="57812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2D29CC56-F924-4328-ADB8-86C922EF56D9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250825" y="549275"/>
            <a:ext cx="8385175" cy="1071563"/>
          </a:xfrm>
        </p:spPr>
        <p:txBody>
          <a:bodyPr anchorCtr="1"/>
          <a:lstStyle/>
          <a:p>
            <a:pPr eaLnBrk="1" hangingPunct="1"/>
            <a:r>
              <a:rPr lang="sr-Latn-CS" altLang="en-US" b="1" dirty="0">
                <a:solidFill>
                  <a:schemeClr val="tx1"/>
                </a:solidFill>
              </a:rPr>
              <a:t>Mitosis</a:t>
            </a:r>
            <a:endParaRPr lang="en-US" altLang="en-US" b="1" dirty="0">
              <a:solidFill>
                <a:schemeClr val="tx1"/>
              </a:solidFill>
            </a:endParaRPr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505AF54B-7733-4FAC-ADE1-A22DDDF560F1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844675"/>
            <a:ext cx="8007350" cy="4191000"/>
          </a:xfrm>
        </p:spPr>
        <p:txBody>
          <a:bodyPr/>
          <a:lstStyle/>
          <a:p>
            <a:pPr marL="609600" indent="-609600" eaLnBrk="1" hangingPunct="1">
              <a:buFont typeface="Wingdings" panose="05000000000000000000" pitchFamily="2" charset="2"/>
              <a:buAutoNum type="arabicPeriod"/>
            </a:pPr>
            <a:r>
              <a:rPr lang="sr-Latn-CS" altLang="en-US" sz="2800" dirty="0"/>
              <a:t>Division of body cells</a:t>
            </a:r>
          </a:p>
          <a:p>
            <a:pPr marL="609600" indent="-609600" eaLnBrk="1" hangingPunct="1">
              <a:buFont typeface="Wingdings" panose="05000000000000000000" pitchFamily="2" charset="2"/>
              <a:buAutoNum type="arabicPeriod"/>
            </a:pPr>
            <a:r>
              <a:rPr lang="sr-Latn-CS" altLang="en-US" sz="2800" dirty="0"/>
              <a:t>Wound healing</a:t>
            </a:r>
          </a:p>
          <a:p>
            <a:pPr marL="609600" indent="-609600" eaLnBrk="1" hangingPunct="1">
              <a:buFont typeface="Wingdings" panose="05000000000000000000" pitchFamily="2" charset="2"/>
              <a:buAutoNum type="arabicPeriod"/>
            </a:pPr>
            <a:r>
              <a:rPr lang="sr-Latn-CS" altLang="en-US" sz="2800" dirty="0"/>
              <a:t>Tissue regeneration</a:t>
            </a:r>
          </a:p>
          <a:p>
            <a:pPr marL="0" indent="0" eaLnBrk="1" hangingPunct="1">
              <a:buNone/>
            </a:pPr>
            <a:endParaRPr lang="sr-Cyrl-CS" altLang="en-US" sz="2800" dirty="0"/>
          </a:p>
          <a:p>
            <a:pPr marL="609600" indent="-609600" eaLnBrk="1" hangingPunct="1">
              <a:buFont typeface="Wingdings" panose="05000000000000000000" pitchFamily="2" charset="2"/>
              <a:buNone/>
            </a:pPr>
            <a:r>
              <a:rPr lang="sr-Latn-CS" altLang="en-US" sz="2800" dirty="0"/>
              <a:t>It includes: division of the </a:t>
            </a:r>
            <a:r>
              <a:rPr lang="sr-Latn-CS" altLang="en-US" sz="2800" dirty="0">
                <a:solidFill>
                  <a:srgbClr val="FF0000"/>
                </a:solidFill>
              </a:rPr>
              <a:t>nucleus-karyokinesis</a:t>
            </a:r>
            <a:r>
              <a:rPr lang="sr-Latn-CS" altLang="en-US" sz="2800" dirty="0"/>
              <a:t> and division of the </a:t>
            </a:r>
            <a:r>
              <a:rPr lang="sr-Latn-CS" altLang="en-US" sz="2800" dirty="0">
                <a:solidFill>
                  <a:srgbClr val="FF0000"/>
                </a:solidFill>
              </a:rPr>
              <a:t>cytoplasm-cytokinesis</a:t>
            </a:r>
            <a:endParaRPr lang="en-US" alt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28363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A40FDC8F-887C-43F5-927E-08B82D9591D1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250825" y="549275"/>
            <a:ext cx="8385175" cy="927100"/>
          </a:xfrm>
        </p:spPr>
        <p:txBody>
          <a:bodyPr anchorCtr="1"/>
          <a:lstStyle/>
          <a:p>
            <a:pPr eaLnBrk="1" hangingPunct="1"/>
            <a:r>
              <a:rPr lang="sr-Latn-CS" altLang="en-US" b="1" dirty="0">
                <a:solidFill>
                  <a:schemeClr val="tx1"/>
                </a:solidFill>
              </a:rPr>
              <a:t>Cell cycle</a:t>
            </a:r>
            <a:endParaRPr lang="en-US" altLang="en-US" b="1" dirty="0">
              <a:solidFill>
                <a:schemeClr val="tx1"/>
              </a:solidFill>
            </a:endParaRPr>
          </a:p>
        </p:txBody>
      </p:sp>
      <p:sp>
        <p:nvSpPr>
          <p:cNvPr id="53251" name="Rectangle 3">
            <a:extLst>
              <a:ext uri="{FF2B5EF4-FFF2-40B4-BE49-F238E27FC236}">
                <a16:creationId xmlns:a16="http://schemas.microsoft.com/office/drawing/2014/main" id="{927A40FD-E9D0-4BA5-B01C-E4981256105B}"/>
              </a:ext>
            </a:extLst>
          </p:cNvPr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95288" y="1989138"/>
            <a:ext cx="4320728" cy="4191000"/>
          </a:xfrm>
        </p:spPr>
        <p:txBody>
          <a:bodyPr>
            <a:normAutofit/>
          </a:bodyPr>
          <a:lstStyle/>
          <a:p>
            <a:pPr marL="12700" indent="-1270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sr-Latn-CS" sz="2400" dirty="0"/>
              <a:t>the period of cell preparation for cell division- </a:t>
            </a:r>
            <a:r>
              <a:rPr lang="sr-Latn-CS" sz="2400" b="1" dirty="0">
                <a:solidFill>
                  <a:srgbClr val="FF0000"/>
                </a:solidFill>
              </a:rPr>
              <a:t>interphase</a:t>
            </a:r>
            <a:r>
              <a:rPr lang="sr-Latn-CS" sz="2400" dirty="0"/>
              <a:t> and cell division itself- </a:t>
            </a:r>
            <a:r>
              <a:rPr lang="sr-Latn-CS" sz="2400" b="1" dirty="0">
                <a:solidFill>
                  <a:srgbClr val="FF0000"/>
                </a:solidFill>
              </a:rPr>
              <a:t>mitosis</a:t>
            </a:r>
            <a:r>
              <a:rPr lang="sr-Latn-CS" sz="2400" dirty="0"/>
              <a:t>.</a:t>
            </a:r>
          </a:p>
          <a:p>
            <a:pPr marL="12700" indent="-1270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sr-Latn-CS" sz="2400" dirty="0"/>
              <a:t>Interphase covers 2/3 of the cell's life and is divided into</a:t>
            </a:r>
            <a:r>
              <a:rPr lang="sr-Cyrl-CS" sz="2400" dirty="0"/>
              <a:t>:</a:t>
            </a:r>
            <a:endParaRPr lang="en-US" sz="2400" dirty="0"/>
          </a:p>
          <a:p>
            <a:pPr marL="609600" indent="-60960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AutoNum type="arabicPeriod"/>
              <a:defRPr/>
            </a:pPr>
            <a:r>
              <a:rPr lang="en-US" sz="2400" dirty="0"/>
              <a:t>G</a:t>
            </a:r>
            <a:r>
              <a:rPr lang="sr-Latn-CS" sz="2400" dirty="0"/>
              <a:t>1                                              </a:t>
            </a:r>
            <a:endParaRPr lang="en-US" sz="2400" dirty="0"/>
          </a:p>
          <a:p>
            <a:pPr marL="609600" indent="-60960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AutoNum type="arabicPeriod"/>
              <a:defRPr/>
            </a:pPr>
            <a:r>
              <a:rPr lang="en-US" sz="2400" dirty="0"/>
              <a:t>S</a:t>
            </a:r>
          </a:p>
          <a:p>
            <a:pPr marL="609600" indent="-60960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AutoNum type="arabicPeriod"/>
              <a:defRPr/>
            </a:pPr>
            <a:r>
              <a:rPr lang="en-US" sz="2400" dirty="0"/>
              <a:t>G</a:t>
            </a:r>
            <a:r>
              <a:rPr lang="sr-Latn-CS" sz="2400" dirty="0"/>
              <a:t>2 subphase</a:t>
            </a:r>
            <a:endParaRPr lang="en-US" sz="2400" dirty="0"/>
          </a:p>
          <a:p>
            <a:pPr marL="609600" indent="-60960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en-US" sz="2400" dirty="0"/>
          </a:p>
        </p:txBody>
      </p:sp>
      <p:pic>
        <p:nvPicPr>
          <p:cNvPr id="22532" name="Picture 6" descr="https://upload.wikimedia.org/wikipedia/commons/thumb/e/e0/Cell_Cycle_2-2.svg/2000px-Cell_Cycle_2-2.svg.png">
            <a:hlinkClick r:id="rId2"/>
            <a:extLst>
              <a:ext uri="{FF2B5EF4-FFF2-40B4-BE49-F238E27FC236}">
                <a16:creationId xmlns:a16="http://schemas.microsoft.com/office/drawing/2014/main" id="{B34FF7FD-DB8D-4C2F-B378-6D607B50C2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2565400"/>
            <a:ext cx="4100512" cy="367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4312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EFABF4BD-2E4B-4BE3-81F3-99C6073DE6C1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323850" y="333375"/>
            <a:ext cx="8229600" cy="1143000"/>
          </a:xfrm>
        </p:spPr>
        <p:txBody>
          <a:bodyPr/>
          <a:lstStyle/>
          <a:p>
            <a:pPr algn="ctr" eaLnBrk="1" hangingPunct="1"/>
            <a:r>
              <a:rPr lang="sr-Latn-CS" sz="3200" b="1" dirty="0"/>
              <a:t>Interphase-</a:t>
            </a:r>
            <a:r>
              <a:rPr lang="sr-Latn-CS" sz="3200" dirty="0"/>
              <a:t> </a:t>
            </a:r>
            <a:br>
              <a:rPr lang="sr-Latn-CS" sz="3200" dirty="0"/>
            </a:br>
            <a:r>
              <a:rPr lang="sr-Latn-CS" sz="3200" dirty="0"/>
              <a:t>non-dividing state with sub-stages:</a:t>
            </a:r>
            <a:endParaRPr lang="en-US" altLang="en-US" sz="3200" b="1" dirty="0">
              <a:solidFill>
                <a:schemeClr val="tx1"/>
              </a:solidFill>
              <a:latin typeface="TimesRoman" pitchFamily="2" charset="0"/>
            </a:endParaRPr>
          </a:p>
        </p:txBody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60675787-4F3B-4119-979D-12DD0E1C25A2}"/>
              </a:ext>
            </a:extLst>
          </p:cNvPr>
          <p:cNvSpPr>
            <a:spLocks noGrp="1" noRot="1" noChangeArrowheads="1"/>
          </p:cNvSpPr>
          <p:nvPr>
            <p:ph idx="1"/>
          </p:nvPr>
        </p:nvSpPr>
        <p:spPr>
          <a:xfrm>
            <a:off x="323850" y="2133600"/>
            <a:ext cx="8135938" cy="388778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800" dirty="0">
                <a:latin typeface="TimesRoman" pitchFamily="2" charset="0"/>
              </a:rPr>
              <a:t>G</a:t>
            </a:r>
            <a:r>
              <a:rPr lang="en-US" altLang="en-US" sz="2400" dirty="0">
                <a:latin typeface="TimesRoman" pitchFamily="2" charset="0"/>
              </a:rPr>
              <a:t>1-</a:t>
            </a:r>
            <a:r>
              <a:rPr lang="sr-Cyrl-CS" altLang="en-US" sz="2400" dirty="0">
                <a:latin typeface="TimesRoman" pitchFamily="2" charset="0"/>
              </a:rPr>
              <a:t> </a:t>
            </a:r>
            <a:r>
              <a:rPr lang="en-US" altLang="en-US" sz="2400" dirty="0">
                <a:latin typeface="TimesRoman" pitchFamily="2" charset="0"/>
              </a:rPr>
              <a:t>production of mRNA molecules (transcription) and synthesis of enzymes necessary for the replication process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800" dirty="0">
                <a:latin typeface="TimesRoman" pitchFamily="2" charset="0"/>
              </a:rPr>
              <a:t>S (</a:t>
            </a:r>
            <a:r>
              <a:rPr lang="en-US" altLang="en-US" sz="2400" dirty="0">
                <a:latin typeface="Cambria" panose="02040503050406030204" pitchFamily="18" charset="0"/>
              </a:rPr>
              <a:t>s</a:t>
            </a:r>
            <a:r>
              <a:rPr lang="en-US" sz="2400" dirty="0">
                <a:latin typeface="Cambria" panose="02040503050406030204" pitchFamily="18" charset="0"/>
              </a:rPr>
              <a:t>ynthesis</a:t>
            </a:r>
            <a:r>
              <a:rPr lang="en-US" sz="2800" dirty="0">
                <a:latin typeface="Cambria" panose="02040503050406030204" pitchFamily="18" charset="0"/>
              </a:rPr>
              <a:t>)</a:t>
            </a:r>
            <a:r>
              <a:rPr lang="en-US" altLang="en-US" sz="2800" dirty="0">
                <a:latin typeface="TimesRoman" pitchFamily="2" charset="0"/>
              </a:rPr>
              <a:t>-</a:t>
            </a:r>
            <a:r>
              <a:rPr lang="sr-Cyrl-CS" altLang="en-US" sz="2400" dirty="0">
                <a:latin typeface="TimesRoman" pitchFamily="2" charset="0"/>
              </a:rPr>
              <a:t> </a:t>
            </a:r>
            <a:r>
              <a:rPr lang="en-US" altLang="en-US" sz="2400" dirty="0">
                <a:latin typeface="TimesRoman" pitchFamily="2" charset="0"/>
              </a:rPr>
              <a:t>DNA replication and synthesis of histones (chromosomal proteins)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800" dirty="0">
                <a:latin typeface="TimesRoman" pitchFamily="2" charset="0"/>
              </a:rPr>
              <a:t>G</a:t>
            </a:r>
            <a:r>
              <a:rPr lang="en-US" altLang="en-US" sz="2400" dirty="0">
                <a:latin typeface="TimesRoman" pitchFamily="2" charset="0"/>
              </a:rPr>
              <a:t>2-</a:t>
            </a:r>
            <a:r>
              <a:rPr lang="sr-Cyrl-CS" altLang="en-US" sz="2400" dirty="0">
                <a:latin typeface="TimesRoman" pitchFamily="2" charset="0"/>
              </a:rPr>
              <a:t> </a:t>
            </a:r>
            <a:r>
              <a:rPr lang="en-US" altLang="en-US" sz="2400" dirty="0">
                <a:latin typeface="TimesRoman" pitchFamily="2" charset="0"/>
              </a:rPr>
              <a:t>incorporation of histones into chromosomes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800" dirty="0">
                <a:latin typeface="TimesRoman" pitchFamily="2" charset="0"/>
              </a:rPr>
              <a:t>G</a:t>
            </a:r>
            <a:r>
              <a:rPr lang="en-US" altLang="en-US" sz="2400" dirty="0">
                <a:latin typeface="TimesRoman" pitchFamily="2" charset="0"/>
              </a:rPr>
              <a:t>0</a:t>
            </a:r>
            <a:r>
              <a:rPr lang="sr-Cyrl-CS" altLang="en-US" sz="2400" dirty="0">
                <a:latin typeface="TimesRoman" pitchFamily="2" charset="0"/>
              </a:rPr>
              <a:t> </a:t>
            </a:r>
            <a:r>
              <a:rPr lang="en-US" altLang="en-US" sz="2400" dirty="0">
                <a:latin typeface="TimesRoman" pitchFamily="2" charset="0"/>
              </a:rPr>
              <a:t>(resting phase) - between M and G1 phase</a:t>
            </a:r>
          </a:p>
        </p:txBody>
      </p:sp>
    </p:spTree>
  </p:cSld>
  <p:clrMapOvr>
    <a:masterClrMapping/>
  </p:clrMapOvr>
  <p:transition advTm="546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>
            <a:extLst>
              <a:ext uri="{FF2B5EF4-FFF2-40B4-BE49-F238E27FC236}">
                <a16:creationId xmlns:a16="http://schemas.microsoft.com/office/drawing/2014/main" id="{FFD59F47-AAC2-4CB2-A5DD-D46D2985E9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1052736"/>
            <a:ext cx="9036496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r-Latn-CS" sz="3600" b="1" dirty="0">
                <a:solidFill>
                  <a:schemeClr val="tx1"/>
                </a:solidFill>
              </a:rPr>
              <a:t>Mitosis </a:t>
            </a:r>
            <a:r>
              <a:rPr lang="en-US" sz="3600" b="1" dirty="0">
                <a:solidFill>
                  <a:schemeClr val="tx1"/>
                </a:solidFill>
              </a:rPr>
              <a:t>4 sub-phases:</a:t>
            </a:r>
            <a:br>
              <a:rPr lang="en-US" sz="3600" b="1" dirty="0">
                <a:solidFill>
                  <a:schemeClr val="tx1"/>
                </a:solidFill>
              </a:rPr>
            </a:br>
            <a:r>
              <a:rPr lang="sr-Latn-CS" sz="3600" b="1" dirty="0">
                <a:solidFill>
                  <a:schemeClr val="tx1"/>
                </a:solidFill>
              </a:rPr>
              <a:t>prophase, metaphase, anaphase, telophase</a:t>
            </a:r>
            <a:endParaRPr lang="en-US" sz="3600" b="1" dirty="0">
              <a:solidFill>
                <a:schemeClr val="tx1"/>
              </a:solidFill>
            </a:endParaRPr>
          </a:p>
        </p:txBody>
      </p:sp>
      <p:pic>
        <p:nvPicPr>
          <p:cNvPr id="24580" name="Picture 5" descr="https://www.bio.purdue.edu/BCBLab/wp-content/uploads/2014/02/Mitosis.png">
            <a:hlinkClick r:id="rId2"/>
            <a:extLst>
              <a:ext uri="{FF2B5EF4-FFF2-40B4-BE49-F238E27FC236}">
                <a16:creationId xmlns:a16="http://schemas.microsoft.com/office/drawing/2014/main" id="{4117D2D9-7A38-4603-AAB4-EE77B1AF09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996952"/>
            <a:ext cx="7344048" cy="3737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12432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9DDC2108-09D1-45ED-A193-943781BF2EDB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461551" y="-258763"/>
            <a:ext cx="8385175" cy="1431925"/>
          </a:xfrm>
        </p:spPr>
        <p:txBody>
          <a:bodyPr/>
          <a:lstStyle/>
          <a:p>
            <a:pPr eaLnBrk="1" hangingPunct="1"/>
            <a:r>
              <a:rPr lang="sr-Latn-RS" altLang="en-US" sz="3200" b="1" dirty="0" err="1">
                <a:solidFill>
                  <a:schemeClr val="tx1"/>
                </a:solidFill>
                <a:latin typeface="TimesRoman" pitchFamily="2" charset="0"/>
              </a:rPr>
              <a:t>Prophase</a:t>
            </a:r>
            <a:endParaRPr lang="en-US" altLang="en-US" sz="3200" b="1" dirty="0">
              <a:solidFill>
                <a:schemeClr val="tx1"/>
              </a:solidFill>
              <a:latin typeface="TimesRoman" pitchFamily="2" charset="0"/>
            </a:endParaRPr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A9D93EC0-1634-4515-9804-04BAC7443513}"/>
              </a:ext>
            </a:extLst>
          </p:cNvPr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44060" y="1909004"/>
            <a:ext cx="4572000" cy="4343400"/>
          </a:xfrm>
        </p:spPr>
        <p:txBody>
          <a:bodyPr/>
          <a:lstStyle/>
          <a:p>
            <a:pPr eaLnBrk="1" hangingPunct="1"/>
            <a:r>
              <a:rPr lang="en-US" altLang="en-US" sz="2000" dirty="0">
                <a:latin typeface="TimesRoman" pitchFamily="2" charset="0"/>
              </a:rPr>
              <a:t>Chromosomes are dehydrated, spiralized and shortened</a:t>
            </a:r>
          </a:p>
          <a:p>
            <a:pPr eaLnBrk="1" hangingPunct="1"/>
            <a:endParaRPr lang="en-US" altLang="en-US" sz="2000" dirty="0">
              <a:latin typeface="TimesRoman" pitchFamily="2" charset="0"/>
            </a:endParaRPr>
          </a:p>
          <a:p>
            <a:pPr eaLnBrk="1" hangingPunct="1"/>
            <a:r>
              <a:rPr lang="en-US" altLang="en-US" sz="2000" dirty="0">
                <a:latin typeface="TimesRoman" pitchFamily="2" charset="0"/>
              </a:rPr>
              <a:t>Nucleolus disappears, spindle fibers form (spindle fibers are </a:t>
            </a:r>
            <a:br>
              <a:rPr lang="en-US" altLang="en-US" sz="2000" dirty="0">
                <a:latin typeface="TimesRoman" pitchFamily="2" charset="0"/>
              </a:rPr>
            </a:br>
            <a:r>
              <a:rPr lang="en-US" altLang="en-US" sz="2000" dirty="0">
                <a:latin typeface="TimesRoman" pitchFamily="2" charset="0"/>
              </a:rPr>
              <a:t>specialized microtubules </a:t>
            </a:r>
            <a:br>
              <a:rPr lang="en-US" altLang="en-US" sz="2000" dirty="0">
                <a:latin typeface="TimesRoman" pitchFamily="2" charset="0"/>
              </a:rPr>
            </a:br>
            <a:r>
              <a:rPr lang="en-US" altLang="en-US" sz="2000" dirty="0">
                <a:latin typeface="TimesRoman" pitchFamily="2" charset="0"/>
              </a:rPr>
              <a:t>radiating out from centrioles)</a:t>
            </a:r>
          </a:p>
          <a:p>
            <a:pPr marL="0" indent="0" eaLnBrk="1" hangingPunct="1">
              <a:buNone/>
            </a:pPr>
            <a:endParaRPr lang="en-US" altLang="en-US" sz="2000" dirty="0">
              <a:latin typeface="TimesRoman" pitchFamily="2" charset="0"/>
            </a:endParaRPr>
          </a:p>
          <a:p>
            <a:pPr eaLnBrk="1" hangingPunct="1"/>
            <a:r>
              <a:rPr lang="en-US" altLang="en-US" sz="2000" dirty="0">
                <a:latin typeface="TimesRoman" pitchFamily="2" charset="0"/>
              </a:rPr>
              <a:t>The nuclear membrane is fragmented and the nuclear material is mixed with the contents of the cytoplasm</a:t>
            </a:r>
            <a:endParaRPr lang="sr-Cyrl-CS" altLang="en-US" sz="2000" dirty="0">
              <a:latin typeface="TimesRoman" pitchFamily="2" charset="0"/>
            </a:endParaRPr>
          </a:p>
        </p:txBody>
      </p:sp>
      <p:pic>
        <p:nvPicPr>
          <p:cNvPr id="25604" name="Picture 4" descr="WhiteFishMitosis[1]">
            <a:extLst>
              <a:ext uri="{FF2B5EF4-FFF2-40B4-BE49-F238E27FC236}">
                <a16:creationId xmlns:a16="http://schemas.microsoft.com/office/drawing/2014/main" id="{C6953904-39E9-45D3-A580-E49C1BB5D8FC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91578" y="-53219"/>
            <a:ext cx="2226812" cy="2109801"/>
          </a:xfrm>
          <a:noFill/>
        </p:spPr>
      </p:pic>
      <p:grpSp>
        <p:nvGrpSpPr>
          <p:cNvPr id="5" name="Group 2">
            <a:extLst>
              <a:ext uri="{FF2B5EF4-FFF2-40B4-BE49-F238E27FC236}">
                <a16:creationId xmlns:a16="http://schemas.microsoft.com/office/drawing/2014/main" id="{A4539D0C-28D2-3349-9304-CF43BFAC3C98}"/>
              </a:ext>
            </a:extLst>
          </p:cNvPr>
          <p:cNvGrpSpPr>
            <a:grpSpLocks/>
          </p:cNvGrpSpPr>
          <p:nvPr/>
        </p:nvGrpSpPr>
        <p:grpSpPr bwMode="auto">
          <a:xfrm>
            <a:off x="4211960" y="2150235"/>
            <a:ext cx="4932040" cy="3731708"/>
            <a:chOff x="384" y="32"/>
            <a:chExt cx="5184" cy="4144"/>
          </a:xfrm>
        </p:grpSpPr>
        <p:grpSp>
          <p:nvGrpSpPr>
            <p:cNvPr id="6" name="Group 3">
              <a:extLst>
                <a:ext uri="{FF2B5EF4-FFF2-40B4-BE49-F238E27FC236}">
                  <a16:creationId xmlns:a16="http://schemas.microsoft.com/office/drawing/2014/main" id="{800E6C60-ABCA-904D-BC50-642C4463BDE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4" y="768"/>
              <a:ext cx="2016" cy="1872"/>
              <a:chOff x="1584" y="672"/>
              <a:chExt cx="2016" cy="1872"/>
            </a:xfrm>
          </p:grpSpPr>
          <p:grpSp>
            <p:nvGrpSpPr>
              <p:cNvPr id="77" name="Group 4">
                <a:extLst>
                  <a:ext uri="{FF2B5EF4-FFF2-40B4-BE49-F238E27FC236}">
                    <a16:creationId xmlns:a16="http://schemas.microsoft.com/office/drawing/2014/main" id="{CA9D3BC8-E32E-D94A-8CBD-0DE474316DD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00" y="2112"/>
                <a:ext cx="240" cy="96"/>
                <a:chOff x="1488" y="3744"/>
                <a:chExt cx="240" cy="96"/>
              </a:xfrm>
            </p:grpSpPr>
            <p:sp>
              <p:nvSpPr>
                <p:cNvPr id="92" name="Oval 5">
                  <a:extLst>
                    <a:ext uri="{FF2B5EF4-FFF2-40B4-BE49-F238E27FC236}">
                      <a16:creationId xmlns:a16="http://schemas.microsoft.com/office/drawing/2014/main" id="{27788AED-4BBA-2D4C-8F73-24C8A1040D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88" y="3744"/>
                  <a:ext cx="96" cy="96"/>
                </a:xfrm>
                <a:prstGeom prst="ellipse">
                  <a:avLst/>
                </a:prstGeom>
                <a:solidFill>
                  <a:srgbClr val="FF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>
                    <a:latin typeface="Cambria" panose="02040503050406030204" pitchFamily="18" charset="0"/>
                  </a:endParaRPr>
                </a:p>
              </p:txBody>
            </p:sp>
            <p:sp>
              <p:nvSpPr>
                <p:cNvPr id="93" name="Oval 6">
                  <a:extLst>
                    <a:ext uri="{FF2B5EF4-FFF2-40B4-BE49-F238E27FC236}">
                      <a16:creationId xmlns:a16="http://schemas.microsoft.com/office/drawing/2014/main" id="{25CC995A-BC2B-1749-920A-B36EE1DED2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32" y="3744"/>
                  <a:ext cx="96" cy="96"/>
                </a:xfrm>
                <a:prstGeom prst="ellipse">
                  <a:avLst/>
                </a:prstGeom>
                <a:solidFill>
                  <a:srgbClr val="FF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>
                    <a:latin typeface="Cambria" panose="02040503050406030204" pitchFamily="18" charset="0"/>
                  </a:endParaRPr>
                </a:p>
              </p:txBody>
            </p:sp>
          </p:grpSp>
          <p:sp>
            <p:nvSpPr>
              <p:cNvPr id="78" name="Oval 7">
                <a:extLst>
                  <a:ext uri="{FF2B5EF4-FFF2-40B4-BE49-F238E27FC236}">
                    <a16:creationId xmlns:a16="http://schemas.microsoft.com/office/drawing/2014/main" id="{ED4E7174-6E8E-234F-8367-B1E8657D0C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4" y="672"/>
                <a:ext cx="2016" cy="1872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>
                  <a:latin typeface="Cambria" panose="02040503050406030204" pitchFamily="18" charset="0"/>
                </a:endParaRPr>
              </a:p>
            </p:txBody>
          </p:sp>
          <p:grpSp>
            <p:nvGrpSpPr>
              <p:cNvPr id="79" name="Group 8">
                <a:extLst>
                  <a:ext uri="{FF2B5EF4-FFF2-40B4-BE49-F238E27FC236}">
                    <a16:creationId xmlns:a16="http://schemas.microsoft.com/office/drawing/2014/main" id="{F9FE6311-5C04-0541-BDEE-FFC69D5B7D1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16" y="912"/>
                <a:ext cx="768" cy="624"/>
                <a:chOff x="2016" y="912"/>
                <a:chExt cx="768" cy="624"/>
              </a:xfrm>
            </p:grpSpPr>
            <p:sp>
              <p:nvSpPr>
                <p:cNvPr id="83" name="Freeform 9">
                  <a:extLst>
                    <a:ext uri="{FF2B5EF4-FFF2-40B4-BE49-F238E27FC236}">
                      <a16:creationId xmlns:a16="http://schemas.microsoft.com/office/drawing/2014/main" id="{9ED27C35-BC2B-E542-853B-291910B2C7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14" y="1152"/>
                  <a:ext cx="196" cy="98"/>
                </a:xfrm>
                <a:custGeom>
                  <a:avLst/>
                  <a:gdLst>
                    <a:gd name="T0" fmla="*/ 196 w 196"/>
                    <a:gd name="T1" fmla="*/ 0 h 98"/>
                    <a:gd name="T2" fmla="*/ 37 w 196"/>
                    <a:gd name="T3" fmla="*/ 49 h 98"/>
                    <a:gd name="T4" fmla="*/ 0 w 196"/>
                    <a:gd name="T5" fmla="*/ 98 h 9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6" h="98">
                      <a:moveTo>
                        <a:pt x="196" y="0"/>
                      </a:moveTo>
                      <a:cubicBezTo>
                        <a:pt x="134" y="10"/>
                        <a:pt x="89" y="15"/>
                        <a:pt x="37" y="49"/>
                      </a:cubicBezTo>
                      <a:cubicBezTo>
                        <a:pt x="22" y="95"/>
                        <a:pt x="37" y="80"/>
                        <a:pt x="0" y="98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>
                    <a:latin typeface="Cambria" panose="02040503050406030204" pitchFamily="18" charset="0"/>
                  </a:endParaRPr>
                </a:p>
              </p:txBody>
            </p:sp>
            <p:grpSp>
              <p:nvGrpSpPr>
                <p:cNvPr id="84" name="Group 10">
                  <a:extLst>
                    <a:ext uri="{FF2B5EF4-FFF2-40B4-BE49-F238E27FC236}">
                      <a16:creationId xmlns:a16="http://schemas.microsoft.com/office/drawing/2014/main" id="{9BC8B0CD-8AC6-DA41-BD09-5FD587B3A73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016" y="912"/>
                  <a:ext cx="768" cy="624"/>
                  <a:chOff x="2016" y="912"/>
                  <a:chExt cx="768" cy="624"/>
                </a:xfrm>
              </p:grpSpPr>
              <p:sp>
                <p:nvSpPr>
                  <p:cNvPr id="85" name="Oval 11">
                    <a:extLst>
                      <a:ext uri="{FF2B5EF4-FFF2-40B4-BE49-F238E27FC236}">
                        <a16:creationId xmlns:a16="http://schemas.microsoft.com/office/drawing/2014/main" id="{03345464-4737-7C46-A7B2-B9AD6C5A875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016" y="912"/>
                    <a:ext cx="768" cy="624"/>
                  </a:xfrm>
                  <a:prstGeom prst="ellipse">
                    <a:avLst/>
                  </a:prstGeom>
                  <a:noFill/>
                  <a:ln w="28575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6" name="Oval 12">
                    <a:extLst>
                      <a:ext uri="{FF2B5EF4-FFF2-40B4-BE49-F238E27FC236}">
                        <a16:creationId xmlns:a16="http://schemas.microsoft.com/office/drawing/2014/main" id="{8C65D851-0092-E144-8A08-0F0FDED3410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1200"/>
                    <a:ext cx="192" cy="192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7" name="Freeform 13">
                    <a:extLst>
                      <a:ext uri="{FF2B5EF4-FFF2-40B4-BE49-F238E27FC236}">
                        <a16:creationId xmlns:a16="http://schemas.microsoft.com/office/drawing/2014/main" id="{65422B76-4070-DF43-B473-52E9B110770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30" y="984"/>
                    <a:ext cx="209" cy="82"/>
                  </a:xfrm>
                  <a:custGeom>
                    <a:avLst/>
                    <a:gdLst>
                      <a:gd name="T0" fmla="*/ 209 w 209"/>
                      <a:gd name="T1" fmla="*/ 21 h 82"/>
                      <a:gd name="T2" fmla="*/ 99 w 209"/>
                      <a:gd name="T3" fmla="*/ 21 h 82"/>
                      <a:gd name="T4" fmla="*/ 0 w 209"/>
                      <a:gd name="T5" fmla="*/ 82 h 8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09" h="82">
                        <a:moveTo>
                          <a:pt x="209" y="21"/>
                        </a:moveTo>
                        <a:cubicBezTo>
                          <a:pt x="157" y="8"/>
                          <a:pt x="155" y="0"/>
                          <a:pt x="99" y="21"/>
                        </a:cubicBezTo>
                        <a:cubicBezTo>
                          <a:pt x="56" y="37"/>
                          <a:pt x="47" y="82"/>
                          <a:pt x="0" y="82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8" name="Freeform 14">
                    <a:extLst>
                      <a:ext uri="{FF2B5EF4-FFF2-40B4-BE49-F238E27FC236}">
                        <a16:creationId xmlns:a16="http://schemas.microsoft.com/office/drawing/2014/main" id="{556A69FD-CD2A-8B40-BADD-518CE85BCB9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55" y="1029"/>
                    <a:ext cx="196" cy="93"/>
                  </a:xfrm>
                  <a:custGeom>
                    <a:avLst/>
                    <a:gdLst>
                      <a:gd name="T0" fmla="*/ 196 w 196"/>
                      <a:gd name="T1" fmla="*/ 37 h 93"/>
                      <a:gd name="T2" fmla="*/ 49 w 196"/>
                      <a:gd name="T3" fmla="*/ 49 h 93"/>
                      <a:gd name="T4" fmla="*/ 0 w 196"/>
                      <a:gd name="T5" fmla="*/ 86 h 9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96" h="93">
                        <a:moveTo>
                          <a:pt x="196" y="37"/>
                        </a:moveTo>
                        <a:cubicBezTo>
                          <a:pt x="109" y="8"/>
                          <a:pt x="125" y="0"/>
                          <a:pt x="49" y="49"/>
                        </a:cubicBezTo>
                        <a:cubicBezTo>
                          <a:pt x="20" y="93"/>
                          <a:pt x="39" y="86"/>
                          <a:pt x="0" y="86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9" name="Freeform 15">
                    <a:extLst>
                      <a:ext uri="{FF2B5EF4-FFF2-40B4-BE49-F238E27FC236}">
                        <a16:creationId xmlns:a16="http://schemas.microsoft.com/office/drawing/2014/main" id="{5CEE8B7B-16ED-434A-9B10-261D8F0D64A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69" y="1201"/>
                    <a:ext cx="160" cy="245"/>
                  </a:xfrm>
                  <a:custGeom>
                    <a:avLst/>
                    <a:gdLst>
                      <a:gd name="T0" fmla="*/ 0 w 160"/>
                      <a:gd name="T1" fmla="*/ 0 h 245"/>
                      <a:gd name="T2" fmla="*/ 74 w 160"/>
                      <a:gd name="T3" fmla="*/ 98 h 245"/>
                      <a:gd name="T4" fmla="*/ 160 w 160"/>
                      <a:gd name="T5" fmla="*/ 245 h 24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60" h="245">
                        <a:moveTo>
                          <a:pt x="0" y="0"/>
                        </a:moveTo>
                        <a:cubicBezTo>
                          <a:pt x="16" y="49"/>
                          <a:pt x="30" y="70"/>
                          <a:pt x="74" y="98"/>
                        </a:cubicBezTo>
                        <a:cubicBezTo>
                          <a:pt x="110" y="154"/>
                          <a:pt x="109" y="196"/>
                          <a:pt x="160" y="245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90" name="Freeform 16">
                    <a:extLst>
                      <a:ext uri="{FF2B5EF4-FFF2-40B4-BE49-F238E27FC236}">
                        <a16:creationId xmlns:a16="http://schemas.microsoft.com/office/drawing/2014/main" id="{47AEA81C-9175-BB4D-B25E-AB654F47031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3" y="1226"/>
                    <a:ext cx="135" cy="196"/>
                  </a:xfrm>
                  <a:custGeom>
                    <a:avLst/>
                    <a:gdLst>
                      <a:gd name="T0" fmla="*/ 0 w 135"/>
                      <a:gd name="T1" fmla="*/ 0 h 196"/>
                      <a:gd name="T2" fmla="*/ 98 w 135"/>
                      <a:gd name="T3" fmla="*/ 134 h 196"/>
                      <a:gd name="T4" fmla="*/ 135 w 135"/>
                      <a:gd name="T5" fmla="*/ 196 h 19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35" h="196">
                        <a:moveTo>
                          <a:pt x="0" y="0"/>
                        </a:moveTo>
                        <a:cubicBezTo>
                          <a:pt x="61" y="41"/>
                          <a:pt x="59" y="78"/>
                          <a:pt x="98" y="134"/>
                        </a:cubicBezTo>
                        <a:cubicBezTo>
                          <a:pt x="114" y="182"/>
                          <a:pt x="101" y="162"/>
                          <a:pt x="135" y="196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91" name="Freeform 17">
                    <a:extLst>
                      <a:ext uri="{FF2B5EF4-FFF2-40B4-BE49-F238E27FC236}">
                        <a16:creationId xmlns:a16="http://schemas.microsoft.com/office/drawing/2014/main" id="{7A09F1AE-5F81-1F4C-B653-114BBC4D685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02" y="1115"/>
                    <a:ext cx="196" cy="98"/>
                  </a:xfrm>
                  <a:custGeom>
                    <a:avLst/>
                    <a:gdLst>
                      <a:gd name="T0" fmla="*/ 196 w 196"/>
                      <a:gd name="T1" fmla="*/ 0 h 98"/>
                      <a:gd name="T2" fmla="*/ 49 w 196"/>
                      <a:gd name="T3" fmla="*/ 49 h 98"/>
                      <a:gd name="T4" fmla="*/ 0 w 196"/>
                      <a:gd name="T5" fmla="*/ 98 h 9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96" h="98">
                        <a:moveTo>
                          <a:pt x="196" y="0"/>
                        </a:moveTo>
                        <a:cubicBezTo>
                          <a:pt x="140" y="11"/>
                          <a:pt x="97" y="18"/>
                          <a:pt x="49" y="49"/>
                        </a:cubicBezTo>
                        <a:cubicBezTo>
                          <a:pt x="20" y="94"/>
                          <a:pt x="38" y="80"/>
                          <a:pt x="0" y="9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>
                      <a:latin typeface="Cambria" panose="02040503050406030204" pitchFamily="18" charset="0"/>
                    </a:endParaRPr>
                  </a:p>
                </p:txBody>
              </p:sp>
            </p:grpSp>
          </p:grpSp>
          <p:grpSp>
            <p:nvGrpSpPr>
              <p:cNvPr id="80" name="Group 18">
                <a:extLst>
                  <a:ext uri="{FF2B5EF4-FFF2-40B4-BE49-F238E27FC236}">
                    <a16:creationId xmlns:a16="http://schemas.microsoft.com/office/drawing/2014/main" id="{8921C010-3719-9047-A680-F163ADDA011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2901988">
                <a:off x="2880" y="2016"/>
                <a:ext cx="240" cy="96"/>
                <a:chOff x="1488" y="3744"/>
                <a:chExt cx="240" cy="96"/>
              </a:xfrm>
            </p:grpSpPr>
            <p:sp>
              <p:nvSpPr>
                <p:cNvPr id="81" name="Oval 19">
                  <a:extLst>
                    <a:ext uri="{FF2B5EF4-FFF2-40B4-BE49-F238E27FC236}">
                      <a16:creationId xmlns:a16="http://schemas.microsoft.com/office/drawing/2014/main" id="{012D50D3-0A39-584C-A7BF-C38F040874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88" y="3744"/>
                  <a:ext cx="96" cy="96"/>
                </a:xfrm>
                <a:prstGeom prst="ellipse">
                  <a:avLst/>
                </a:prstGeom>
                <a:solidFill>
                  <a:srgbClr val="FF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>
                    <a:latin typeface="Cambria" panose="02040503050406030204" pitchFamily="18" charset="0"/>
                  </a:endParaRPr>
                </a:p>
              </p:txBody>
            </p:sp>
            <p:sp>
              <p:nvSpPr>
                <p:cNvPr id="82" name="Oval 20">
                  <a:extLst>
                    <a:ext uri="{FF2B5EF4-FFF2-40B4-BE49-F238E27FC236}">
                      <a16:creationId xmlns:a16="http://schemas.microsoft.com/office/drawing/2014/main" id="{CAB2350E-684C-9846-888A-91824C6207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32" y="3744"/>
                  <a:ext cx="96" cy="96"/>
                </a:xfrm>
                <a:prstGeom prst="ellipse">
                  <a:avLst/>
                </a:prstGeom>
                <a:solidFill>
                  <a:srgbClr val="FF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>
                    <a:latin typeface="Cambria" panose="02040503050406030204" pitchFamily="18" charset="0"/>
                  </a:endParaRPr>
                </a:p>
              </p:txBody>
            </p:sp>
          </p:grpSp>
        </p:grpSp>
        <p:sp>
          <p:nvSpPr>
            <p:cNvPr id="7" name="Freeform 21">
              <a:extLst>
                <a:ext uri="{FF2B5EF4-FFF2-40B4-BE49-F238E27FC236}">
                  <a16:creationId xmlns:a16="http://schemas.microsoft.com/office/drawing/2014/main" id="{E26F204A-6A03-5443-B540-489B892C5C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0" y="1259"/>
              <a:ext cx="196" cy="98"/>
            </a:xfrm>
            <a:custGeom>
              <a:avLst/>
              <a:gdLst>
                <a:gd name="T0" fmla="*/ 196 w 196"/>
                <a:gd name="T1" fmla="*/ 0 h 98"/>
                <a:gd name="T2" fmla="*/ 49 w 196"/>
                <a:gd name="T3" fmla="*/ 49 h 98"/>
                <a:gd name="T4" fmla="*/ 0 w 196"/>
                <a:gd name="T5" fmla="*/ 98 h 9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96" h="98">
                  <a:moveTo>
                    <a:pt x="196" y="0"/>
                  </a:moveTo>
                  <a:cubicBezTo>
                    <a:pt x="140" y="11"/>
                    <a:pt x="97" y="18"/>
                    <a:pt x="49" y="49"/>
                  </a:cubicBezTo>
                  <a:cubicBezTo>
                    <a:pt x="20" y="94"/>
                    <a:pt x="38" y="80"/>
                    <a:pt x="0" y="98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8" name="Freeform 22">
              <a:extLst>
                <a:ext uri="{FF2B5EF4-FFF2-40B4-BE49-F238E27FC236}">
                  <a16:creationId xmlns:a16="http://schemas.microsoft.com/office/drawing/2014/main" id="{6BD876E1-E5BA-B442-9CD8-5C0888B05D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2" y="1296"/>
              <a:ext cx="196" cy="98"/>
            </a:xfrm>
            <a:custGeom>
              <a:avLst/>
              <a:gdLst>
                <a:gd name="T0" fmla="*/ 196 w 196"/>
                <a:gd name="T1" fmla="*/ 0 h 98"/>
                <a:gd name="T2" fmla="*/ 37 w 196"/>
                <a:gd name="T3" fmla="*/ 49 h 98"/>
                <a:gd name="T4" fmla="*/ 0 w 196"/>
                <a:gd name="T5" fmla="*/ 98 h 9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96" h="98">
                  <a:moveTo>
                    <a:pt x="196" y="0"/>
                  </a:moveTo>
                  <a:cubicBezTo>
                    <a:pt x="134" y="10"/>
                    <a:pt x="89" y="15"/>
                    <a:pt x="37" y="49"/>
                  </a:cubicBezTo>
                  <a:cubicBezTo>
                    <a:pt x="22" y="95"/>
                    <a:pt x="37" y="80"/>
                    <a:pt x="0" y="98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grpSp>
          <p:nvGrpSpPr>
            <p:cNvPr id="9" name="Group 23">
              <a:extLst>
                <a:ext uri="{FF2B5EF4-FFF2-40B4-BE49-F238E27FC236}">
                  <a16:creationId xmlns:a16="http://schemas.microsoft.com/office/drawing/2014/main" id="{991A1DC7-C0D8-F349-809C-F8184A7925EE}"/>
                </a:ext>
              </a:extLst>
            </p:cNvPr>
            <p:cNvGrpSpPr>
              <a:grpSpLocks/>
            </p:cNvGrpSpPr>
            <p:nvPr/>
          </p:nvGrpSpPr>
          <p:grpSpPr bwMode="auto">
            <a:xfrm rot="4442596">
              <a:off x="4008" y="2184"/>
              <a:ext cx="240" cy="96"/>
              <a:chOff x="1488" y="3744"/>
              <a:chExt cx="240" cy="96"/>
            </a:xfrm>
          </p:grpSpPr>
          <p:sp>
            <p:nvSpPr>
              <p:cNvPr id="75" name="Oval 24">
                <a:extLst>
                  <a:ext uri="{FF2B5EF4-FFF2-40B4-BE49-F238E27FC236}">
                    <a16:creationId xmlns:a16="http://schemas.microsoft.com/office/drawing/2014/main" id="{A1776BB9-F369-784A-B55F-5C5B8D0C42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8" y="3744"/>
                <a:ext cx="96" cy="96"/>
              </a:xfrm>
              <a:prstGeom prst="ellipse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>
                  <a:latin typeface="Cambria" panose="02040503050406030204" pitchFamily="18" charset="0"/>
                </a:endParaRPr>
              </a:p>
            </p:txBody>
          </p:sp>
          <p:sp>
            <p:nvSpPr>
              <p:cNvPr id="76" name="Oval 25">
                <a:extLst>
                  <a:ext uri="{FF2B5EF4-FFF2-40B4-BE49-F238E27FC236}">
                    <a16:creationId xmlns:a16="http://schemas.microsoft.com/office/drawing/2014/main" id="{A8846125-BD7F-5743-8FA1-974EC4934A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2" y="3744"/>
                <a:ext cx="96" cy="96"/>
              </a:xfrm>
              <a:prstGeom prst="ellipse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>
                  <a:latin typeface="Cambria" panose="02040503050406030204" pitchFamily="18" charset="0"/>
                </a:endParaRPr>
              </a:p>
            </p:txBody>
          </p:sp>
        </p:grpSp>
        <p:sp>
          <p:nvSpPr>
            <p:cNvPr id="10" name="Oval 26">
              <a:extLst>
                <a:ext uri="{FF2B5EF4-FFF2-40B4-BE49-F238E27FC236}">
                  <a16:creationId xmlns:a16="http://schemas.microsoft.com/office/drawing/2014/main" id="{4307E40F-E1E5-D343-A9C4-3E0F2A6279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2" y="816"/>
              <a:ext cx="2016" cy="187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1" name="Oval 27">
              <a:extLst>
                <a:ext uri="{FF2B5EF4-FFF2-40B4-BE49-F238E27FC236}">
                  <a16:creationId xmlns:a16="http://schemas.microsoft.com/office/drawing/2014/main" id="{165F846A-F334-B74D-87AA-4FB5610C9F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4" y="1056"/>
              <a:ext cx="768" cy="624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2" name="Oval 28">
              <a:extLst>
                <a:ext uri="{FF2B5EF4-FFF2-40B4-BE49-F238E27FC236}">
                  <a16:creationId xmlns:a16="http://schemas.microsoft.com/office/drawing/2014/main" id="{70D792D9-9C1A-C64B-B84C-7437E7C54D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4" y="1344"/>
              <a:ext cx="192" cy="192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3" name="Freeform 29">
              <a:extLst>
                <a:ext uri="{FF2B5EF4-FFF2-40B4-BE49-F238E27FC236}">
                  <a16:creationId xmlns:a16="http://schemas.microsoft.com/office/drawing/2014/main" id="{F5DEE30E-DBA3-DD4E-9108-5FF580085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8" y="1128"/>
              <a:ext cx="209" cy="82"/>
            </a:xfrm>
            <a:custGeom>
              <a:avLst/>
              <a:gdLst>
                <a:gd name="T0" fmla="*/ 209 w 209"/>
                <a:gd name="T1" fmla="*/ 21 h 82"/>
                <a:gd name="T2" fmla="*/ 99 w 209"/>
                <a:gd name="T3" fmla="*/ 21 h 82"/>
                <a:gd name="T4" fmla="*/ 0 w 209"/>
                <a:gd name="T5" fmla="*/ 82 h 8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9" h="82">
                  <a:moveTo>
                    <a:pt x="209" y="21"/>
                  </a:moveTo>
                  <a:cubicBezTo>
                    <a:pt x="157" y="8"/>
                    <a:pt x="155" y="0"/>
                    <a:pt x="99" y="21"/>
                  </a:cubicBezTo>
                  <a:cubicBezTo>
                    <a:pt x="56" y="37"/>
                    <a:pt x="47" y="82"/>
                    <a:pt x="0" y="82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4" name="Freeform 30">
              <a:extLst>
                <a:ext uri="{FF2B5EF4-FFF2-40B4-BE49-F238E27FC236}">
                  <a16:creationId xmlns:a16="http://schemas.microsoft.com/office/drawing/2014/main" id="{466172C7-F0F4-DC47-A1D8-9B7F2E6D29F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3" y="1173"/>
              <a:ext cx="196" cy="93"/>
            </a:xfrm>
            <a:custGeom>
              <a:avLst/>
              <a:gdLst>
                <a:gd name="T0" fmla="*/ 196 w 196"/>
                <a:gd name="T1" fmla="*/ 37 h 93"/>
                <a:gd name="T2" fmla="*/ 49 w 196"/>
                <a:gd name="T3" fmla="*/ 49 h 93"/>
                <a:gd name="T4" fmla="*/ 0 w 196"/>
                <a:gd name="T5" fmla="*/ 86 h 9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96" h="93">
                  <a:moveTo>
                    <a:pt x="196" y="37"/>
                  </a:moveTo>
                  <a:cubicBezTo>
                    <a:pt x="109" y="8"/>
                    <a:pt x="125" y="0"/>
                    <a:pt x="49" y="49"/>
                  </a:cubicBezTo>
                  <a:cubicBezTo>
                    <a:pt x="20" y="93"/>
                    <a:pt x="39" y="86"/>
                    <a:pt x="0" y="86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5" name="Freeform 31">
              <a:extLst>
                <a:ext uri="{FF2B5EF4-FFF2-40B4-BE49-F238E27FC236}">
                  <a16:creationId xmlns:a16="http://schemas.microsoft.com/office/drawing/2014/main" id="{0305CE48-C1F4-2C45-BA8C-5497473947C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7" y="1345"/>
              <a:ext cx="160" cy="245"/>
            </a:xfrm>
            <a:custGeom>
              <a:avLst/>
              <a:gdLst>
                <a:gd name="T0" fmla="*/ 0 w 160"/>
                <a:gd name="T1" fmla="*/ 0 h 245"/>
                <a:gd name="T2" fmla="*/ 74 w 160"/>
                <a:gd name="T3" fmla="*/ 98 h 245"/>
                <a:gd name="T4" fmla="*/ 160 w 160"/>
                <a:gd name="T5" fmla="*/ 245 h 24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60" h="245">
                  <a:moveTo>
                    <a:pt x="0" y="0"/>
                  </a:moveTo>
                  <a:cubicBezTo>
                    <a:pt x="16" y="49"/>
                    <a:pt x="30" y="70"/>
                    <a:pt x="74" y="98"/>
                  </a:cubicBezTo>
                  <a:cubicBezTo>
                    <a:pt x="110" y="154"/>
                    <a:pt x="109" y="196"/>
                    <a:pt x="160" y="245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6" name="Freeform 32">
              <a:extLst>
                <a:ext uri="{FF2B5EF4-FFF2-40B4-BE49-F238E27FC236}">
                  <a16:creationId xmlns:a16="http://schemas.microsoft.com/office/drawing/2014/main" id="{61A31509-895C-5A49-9DAE-E0300EF36B5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1" y="1370"/>
              <a:ext cx="135" cy="196"/>
            </a:xfrm>
            <a:custGeom>
              <a:avLst/>
              <a:gdLst>
                <a:gd name="T0" fmla="*/ 0 w 135"/>
                <a:gd name="T1" fmla="*/ 0 h 196"/>
                <a:gd name="T2" fmla="*/ 98 w 135"/>
                <a:gd name="T3" fmla="*/ 134 h 196"/>
                <a:gd name="T4" fmla="*/ 135 w 135"/>
                <a:gd name="T5" fmla="*/ 196 h 19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5" h="196">
                  <a:moveTo>
                    <a:pt x="0" y="0"/>
                  </a:moveTo>
                  <a:cubicBezTo>
                    <a:pt x="61" y="41"/>
                    <a:pt x="59" y="78"/>
                    <a:pt x="98" y="134"/>
                  </a:cubicBezTo>
                  <a:cubicBezTo>
                    <a:pt x="114" y="182"/>
                    <a:pt x="101" y="162"/>
                    <a:pt x="135" y="196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grpSp>
          <p:nvGrpSpPr>
            <p:cNvPr id="17" name="Group 33">
              <a:extLst>
                <a:ext uri="{FF2B5EF4-FFF2-40B4-BE49-F238E27FC236}">
                  <a16:creationId xmlns:a16="http://schemas.microsoft.com/office/drawing/2014/main" id="{84FB1629-B090-8640-A84F-CD506232593A}"/>
                </a:ext>
              </a:extLst>
            </p:cNvPr>
            <p:cNvGrpSpPr>
              <a:grpSpLocks/>
            </p:cNvGrpSpPr>
            <p:nvPr/>
          </p:nvGrpSpPr>
          <p:grpSpPr bwMode="auto">
            <a:xfrm rot="-5933062">
              <a:off x="5112" y="1944"/>
              <a:ext cx="240" cy="96"/>
              <a:chOff x="1488" y="3744"/>
              <a:chExt cx="240" cy="96"/>
            </a:xfrm>
          </p:grpSpPr>
          <p:sp>
            <p:nvSpPr>
              <p:cNvPr id="73" name="Oval 34">
                <a:extLst>
                  <a:ext uri="{FF2B5EF4-FFF2-40B4-BE49-F238E27FC236}">
                    <a16:creationId xmlns:a16="http://schemas.microsoft.com/office/drawing/2014/main" id="{C63E2B01-6383-8B45-A1BB-B3733176EB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8" y="3744"/>
                <a:ext cx="96" cy="96"/>
              </a:xfrm>
              <a:prstGeom prst="ellipse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>
                  <a:latin typeface="Cambria" panose="02040503050406030204" pitchFamily="18" charset="0"/>
                </a:endParaRPr>
              </a:p>
            </p:txBody>
          </p:sp>
          <p:sp>
            <p:nvSpPr>
              <p:cNvPr id="74" name="Oval 35">
                <a:extLst>
                  <a:ext uri="{FF2B5EF4-FFF2-40B4-BE49-F238E27FC236}">
                    <a16:creationId xmlns:a16="http://schemas.microsoft.com/office/drawing/2014/main" id="{C7E3E526-D04F-B547-98E1-B3B057AA4D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2" y="3744"/>
                <a:ext cx="96" cy="96"/>
              </a:xfrm>
              <a:prstGeom prst="ellipse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>
                  <a:latin typeface="Cambria" panose="02040503050406030204" pitchFamily="18" charset="0"/>
                </a:endParaRPr>
              </a:p>
            </p:txBody>
          </p:sp>
        </p:grpSp>
        <p:sp>
          <p:nvSpPr>
            <p:cNvPr id="18" name="Line 36">
              <a:extLst>
                <a:ext uri="{FF2B5EF4-FFF2-40B4-BE49-F238E27FC236}">
                  <a16:creationId xmlns:a16="http://schemas.microsoft.com/office/drawing/2014/main" id="{1E8D34E0-4131-F345-B0F6-76753079FEB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28" y="1920"/>
              <a:ext cx="816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9" name="Line 37">
              <a:extLst>
                <a:ext uri="{FF2B5EF4-FFF2-40B4-BE49-F238E27FC236}">
                  <a16:creationId xmlns:a16="http://schemas.microsoft.com/office/drawing/2014/main" id="{A36882F3-A0EA-FA43-83A8-33E1B5A75E8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368" y="1920"/>
              <a:ext cx="816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20" name="Line 38">
              <a:extLst>
                <a:ext uri="{FF2B5EF4-FFF2-40B4-BE49-F238E27FC236}">
                  <a16:creationId xmlns:a16="http://schemas.microsoft.com/office/drawing/2014/main" id="{E7E9CC70-FDFD-874E-A076-4E18DD738A9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76" y="2016"/>
              <a:ext cx="768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21" name="Line 39">
              <a:extLst>
                <a:ext uri="{FF2B5EF4-FFF2-40B4-BE49-F238E27FC236}">
                  <a16:creationId xmlns:a16="http://schemas.microsoft.com/office/drawing/2014/main" id="{90F2A168-7ABA-FC4E-874E-9E4ED1A11D8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272" y="2016"/>
              <a:ext cx="912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22" name="Text Box 40">
              <a:extLst>
                <a:ext uri="{FF2B5EF4-FFF2-40B4-BE49-F238E27FC236}">
                  <a16:creationId xmlns:a16="http://schemas.microsoft.com/office/drawing/2014/main" id="{1417B2F2-3BC8-594E-B581-5030F527A9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6" y="32"/>
              <a:ext cx="1309" cy="4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2000" b="1" dirty="0">
                  <a:latin typeface="Cambria" panose="02040503050406030204" pitchFamily="18" charset="0"/>
                </a:rPr>
                <a:t>chromatin</a:t>
              </a:r>
            </a:p>
          </p:txBody>
        </p:sp>
        <p:sp>
          <p:nvSpPr>
            <p:cNvPr id="23" name="Text Box 41">
              <a:extLst>
                <a:ext uri="{FF2B5EF4-FFF2-40B4-BE49-F238E27FC236}">
                  <a16:creationId xmlns:a16="http://schemas.microsoft.com/office/drawing/2014/main" id="{F00DC646-2048-F245-B26C-85333D3908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56" y="672"/>
              <a:ext cx="1228" cy="4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2000" b="1" dirty="0">
                  <a:latin typeface="Cambria" panose="02040503050406030204" pitchFamily="18" charset="0"/>
                </a:rPr>
                <a:t>nucleolus</a:t>
              </a:r>
            </a:p>
          </p:txBody>
        </p:sp>
        <p:sp>
          <p:nvSpPr>
            <p:cNvPr id="24" name="Text Box 42">
              <a:extLst>
                <a:ext uri="{FF2B5EF4-FFF2-40B4-BE49-F238E27FC236}">
                  <a16:creationId xmlns:a16="http://schemas.microsoft.com/office/drawing/2014/main" id="{8B13A033-4459-B640-A50E-43CFF1A903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32" y="189"/>
              <a:ext cx="1020" cy="4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2000" b="1" dirty="0">
                  <a:latin typeface="Cambria" panose="02040503050406030204" pitchFamily="18" charset="0"/>
                </a:rPr>
                <a:t>nucleus</a:t>
              </a:r>
            </a:p>
          </p:txBody>
        </p:sp>
        <p:sp>
          <p:nvSpPr>
            <p:cNvPr id="25" name="Text Box 43">
              <a:extLst>
                <a:ext uri="{FF2B5EF4-FFF2-40B4-BE49-F238E27FC236}">
                  <a16:creationId xmlns:a16="http://schemas.microsoft.com/office/drawing/2014/main" id="{FE5DB40B-97B8-BC49-BAF9-537F41B47F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0" y="2810"/>
              <a:ext cx="1155" cy="3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800" b="1" dirty="0">
                  <a:latin typeface="Cambria" panose="02040503050406030204" pitchFamily="18" charset="0"/>
                </a:rPr>
                <a:t>centrioles</a:t>
              </a:r>
            </a:p>
          </p:txBody>
        </p:sp>
        <p:sp>
          <p:nvSpPr>
            <p:cNvPr id="26" name="Line 44">
              <a:extLst>
                <a:ext uri="{FF2B5EF4-FFF2-40B4-BE49-F238E27FC236}">
                  <a16:creationId xmlns:a16="http://schemas.microsoft.com/office/drawing/2014/main" id="{FC586C03-61EF-2D4C-99D0-9E6907F4D24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518" y="2400"/>
              <a:ext cx="114" cy="50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27" name="Line 45">
              <a:extLst>
                <a:ext uri="{FF2B5EF4-FFF2-40B4-BE49-F238E27FC236}">
                  <a16:creationId xmlns:a16="http://schemas.microsoft.com/office/drawing/2014/main" id="{9E95C4F8-57F5-F545-901D-5F54EEBA0B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6" y="480"/>
              <a:ext cx="144" cy="76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28" name="Line 46">
              <a:extLst>
                <a:ext uri="{FF2B5EF4-FFF2-40B4-BE49-F238E27FC236}">
                  <a16:creationId xmlns:a16="http://schemas.microsoft.com/office/drawing/2014/main" id="{EEA0CF34-02C6-3645-9E7C-1B2E0C3EAF3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88" y="576"/>
              <a:ext cx="288" cy="43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29" name="Line 47">
              <a:extLst>
                <a:ext uri="{FF2B5EF4-FFF2-40B4-BE49-F238E27FC236}">
                  <a16:creationId xmlns:a16="http://schemas.microsoft.com/office/drawing/2014/main" id="{B7DA8932-48A1-EF4A-B32A-0CE7734EAEC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88" y="912"/>
              <a:ext cx="816" cy="38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30" name="Text Box 48">
              <a:extLst>
                <a:ext uri="{FF2B5EF4-FFF2-40B4-BE49-F238E27FC236}">
                  <a16:creationId xmlns:a16="http://schemas.microsoft.com/office/drawing/2014/main" id="{B6294B2F-6204-404E-A571-64773A2EC2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64" y="124"/>
              <a:ext cx="1399" cy="6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1600" b="1" dirty="0">
                  <a:latin typeface="Cambria" panose="02040503050406030204" pitchFamily="18" charset="0"/>
                </a:rPr>
                <a:t>condensing</a:t>
              </a:r>
            </a:p>
            <a:p>
              <a:pPr eaLnBrk="1" hangingPunct="1"/>
              <a:r>
                <a:rPr lang="en-US" sz="1600" b="1" dirty="0">
                  <a:latin typeface="Cambria" panose="02040503050406030204" pitchFamily="18" charset="0"/>
                </a:rPr>
                <a:t>chromosomes</a:t>
              </a:r>
            </a:p>
          </p:txBody>
        </p:sp>
        <p:sp>
          <p:nvSpPr>
            <p:cNvPr id="31" name="Line 49">
              <a:extLst>
                <a:ext uri="{FF2B5EF4-FFF2-40B4-BE49-F238E27FC236}">
                  <a16:creationId xmlns:a16="http://schemas.microsoft.com/office/drawing/2014/main" id="{6E61F1E8-FA22-5847-947C-D280CE05B0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36" y="672"/>
              <a:ext cx="240" cy="67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32" name="AutoShape 50">
              <a:extLst>
                <a:ext uri="{FF2B5EF4-FFF2-40B4-BE49-F238E27FC236}">
                  <a16:creationId xmlns:a16="http://schemas.microsoft.com/office/drawing/2014/main" id="{AC189D7F-7962-F448-A8FC-081FF36A70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2" y="1584"/>
              <a:ext cx="768" cy="288"/>
            </a:xfrm>
            <a:prstGeom prst="rightArrow">
              <a:avLst>
                <a:gd name="adj1" fmla="val 50000"/>
                <a:gd name="adj2" fmla="val 66667"/>
              </a:avLst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>
                <a:latin typeface="Cambria" panose="02040503050406030204" pitchFamily="18" charset="0"/>
              </a:endParaRPr>
            </a:p>
          </p:txBody>
        </p:sp>
        <p:grpSp>
          <p:nvGrpSpPr>
            <p:cNvPr id="33" name="Group 51">
              <a:extLst>
                <a:ext uri="{FF2B5EF4-FFF2-40B4-BE49-F238E27FC236}">
                  <a16:creationId xmlns:a16="http://schemas.microsoft.com/office/drawing/2014/main" id="{5D8E1006-4D62-954A-AA92-0CD849E7BAE0}"/>
                </a:ext>
              </a:extLst>
            </p:cNvPr>
            <p:cNvGrpSpPr>
              <a:grpSpLocks/>
            </p:cNvGrpSpPr>
            <p:nvPr/>
          </p:nvGrpSpPr>
          <p:grpSpPr bwMode="auto">
            <a:xfrm rot="5229676">
              <a:off x="2040" y="3192"/>
              <a:ext cx="240" cy="96"/>
              <a:chOff x="1488" y="3744"/>
              <a:chExt cx="240" cy="96"/>
            </a:xfrm>
          </p:grpSpPr>
          <p:sp>
            <p:nvSpPr>
              <p:cNvPr id="71" name="Oval 52">
                <a:extLst>
                  <a:ext uri="{FF2B5EF4-FFF2-40B4-BE49-F238E27FC236}">
                    <a16:creationId xmlns:a16="http://schemas.microsoft.com/office/drawing/2014/main" id="{A4E2DE13-B68F-AE45-8617-D3B876A885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8" y="3744"/>
                <a:ext cx="96" cy="96"/>
              </a:xfrm>
              <a:prstGeom prst="ellipse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>
                  <a:latin typeface="Cambria" panose="02040503050406030204" pitchFamily="18" charset="0"/>
                </a:endParaRPr>
              </a:p>
            </p:txBody>
          </p:sp>
          <p:sp>
            <p:nvSpPr>
              <p:cNvPr id="72" name="Oval 53">
                <a:extLst>
                  <a:ext uri="{FF2B5EF4-FFF2-40B4-BE49-F238E27FC236}">
                    <a16:creationId xmlns:a16="http://schemas.microsoft.com/office/drawing/2014/main" id="{5915EC64-A41D-7D41-ADB3-6AE2167542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2" y="3744"/>
                <a:ext cx="96" cy="96"/>
              </a:xfrm>
              <a:prstGeom prst="ellipse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>
                  <a:latin typeface="Cambria" panose="02040503050406030204" pitchFamily="18" charset="0"/>
                </a:endParaRPr>
              </a:p>
            </p:txBody>
          </p:sp>
        </p:grpSp>
        <p:sp>
          <p:nvSpPr>
            <p:cNvPr id="34" name="Oval 54">
              <a:extLst>
                <a:ext uri="{FF2B5EF4-FFF2-40B4-BE49-F238E27FC236}">
                  <a16:creationId xmlns:a16="http://schemas.microsoft.com/office/drawing/2014/main" id="{CDC5E590-E000-4F41-B1A1-ECB1F50E0E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8" y="2304"/>
              <a:ext cx="2016" cy="187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>
                <a:latin typeface="Cambria" panose="02040503050406030204" pitchFamily="18" charset="0"/>
              </a:endParaRPr>
            </a:p>
          </p:txBody>
        </p:sp>
        <p:grpSp>
          <p:nvGrpSpPr>
            <p:cNvPr id="35" name="Group 55">
              <a:extLst>
                <a:ext uri="{FF2B5EF4-FFF2-40B4-BE49-F238E27FC236}">
                  <a16:creationId xmlns:a16="http://schemas.microsoft.com/office/drawing/2014/main" id="{538411A2-3AEE-BC4E-90E7-15447627FD39}"/>
                </a:ext>
              </a:extLst>
            </p:cNvPr>
            <p:cNvGrpSpPr>
              <a:grpSpLocks/>
            </p:cNvGrpSpPr>
            <p:nvPr/>
          </p:nvGrpSpPr>
          <p:grpSpPr bwMode="auto">
            <a:xfrm rot="-5552105">
              <a:off x="3624" y="3192"/>
              <a:ext cx="240" cy="96"/>
              <a:chOff x="1488" y="3744"/>
              <a:chExt cx="240" cy="96"/>
            </a:xfrm>
          </p:grpSpPr>
          <p:sp>
            <p:nvSpPr>
              <p:cNvPr id="69" name="Oval 56">
                <a:extLst>
                  <a:ext uri="{FF2B5EF4-FFF2-40B4-BE49-F238E27FC236}">
                    <a16:creationId xmlns:a16="http://schemas.microsoft.com/office/drawing/2014/main" id="{9099D28D-94A3-494E-8675-E9D47F4C5E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8" y="3744"/>
                <a:ext cx="96" cy="96"/>
              </a:xfrm>
              <a:prstGeom prst="ellipse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>
                  <a:latin typeface="Cambria" panose="02040503050406030204" pitchFamily="18" charset="0"/>
                </a:endParaRPr>
              </a:p>
            </p:txBody>
          </p:sp>
          <p:sp>
            <p:nvSpPr>
              <p:cNvPr id="70" name="Oval 57">
                <a:extLst>
                  <a:ext uri="{FF2B5EF4-FFF2-40B4-BE49-F238E27FC236}">
                    <a16:creationId xmlns:a16="http://schemas.microsoft.com/office/drawing/2014/main" id="{2BDBDE58-6909-DF4D-9714-556F80ECFF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2" y="3744"/>
                <a:ext cx="96" cy="96"/>
              </a:xfrm>
              <a:prstGeom prst="ellipse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>
                  <a:latin typeface="Cambria" panose="02040503050406030204" pitchFamily="18" charset="0"/>
                </a:endParaRPr>
              </a:p>
            </p:txBody>
          </p:sp>
        </p:grpSp>
        <p:grpSp>
          <p:nvGrpSpPr>
            <p:cNvPr id="36" name="Group 58">
              <a:extLst>
                <a:ext uri="{FF2B5EF4-FFF2-40B4-BE49-F238E27FC236}">
                  <a16:creationId xmlns:a16="http://schemas.microsoft.com/office/drawing/2014/main" id="{7E3EDBB3-2793-AD43-AFC3-A9665DCD4B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20" y="3408"/>
              <a:ext cx="240" cy="528"/>
              <a:chOff x="2976" y="3408"/>
              <a:chExt cx="240" cy="528"/>
            </a:xfrm>
          </p:grpSpPr>
          <p:grpSp>
            <p:nvGrpSpPr>
              <p:cNvPr id="63" name="Group 59">
                <a:extLst>
                  <a:ext uri="{FF2B5EF4-FFF2-40B4-BE49-F238E27FC236}">
                    <a16:creationId xmlns:a16="http://schemas.microsoft.com/office/drawing/2014/main" id="{FFA1CAA7-E633-4846-AD3E-1DDAEE7D407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3621185">
                <a:off x="2832" y="3600"/>
                <a:ext cx="528" cy="144"/>
                <a:chOff x="720" y="3072"/>
                <a:chExt cx="528" cy="144"/>
              </a:xfrm>
            </p:grpSpPr>
            <p:sp>
              <p:nvSpPr>
                <p:cNvPr id="66" name="Oval 60">
                  <a:extLst>
                    <a:ext uri="{FF2B5EF4-FFF2-40B4-BE49-F238E27FC236}">
                      <a16:creationId xmlns:a16="http://schemas.microsoft.com/office/drawing/2014/main" id="{581E5218-5605-A343-8A92-9906DECACD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20" y="3072"/>
                  <a:ext cx="528" cy="48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>
                    <a:latin typeface="Cambria" panose="02040503050406030204" pitchFamily="18" charset="0"/>
                  </a:endParaRPr>
                </a:p>
              </p:txBody>
            </p:sp>
            <p:sp>
              <p:nvSpPr>
                <p:cNvPr id="67" name="Oval 61">
                  <a:extLst>
                    <a:ext uri="{FF2B5EF4-FFF2-40B4-BE49-F238E27FC236}">
                      <a16:creationId xmlns:a16="http://schemas.microsoft.com/office/drawing/2014/main" id="{D7663749-BD45-2049-A2CD-DEA8D8CA0B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20" y="3168"/>
                  <a:ext cx="528" cy="48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>
                    <a:latin typeface="Cambria" panose="02040503050406030204" pitchFamily="18" charset="0"/>
                  </a:endParaRPr>
                </a:p>
              </p:txBody>
            </p:sp>
            <p:sp>
              <p:nvSpPr>
                <p:cNvPr id="68" name="Oval 62">
                  <a:extLst>
                    <a:ext uri="{FF2B5EF4-FFF2-40B4-BE49-F238E27FC236}">
                      <a16:creationId xmlns:a16="http://schemas.microsoft.com/office/drawing/2014/main" id="{33F7820D-5817-EF42-A757-1145B896A7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60" y="3120"/>
                  <a:ext cx="48" cy="48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>
                    <a:latin typeface="Cambria" panose="02040503050406030204" pitchFamily="18" charset="0"/>
                  </a:endParaRPr>
                </a:p>
              </p:txBody>
            </p:sp>
          </p:grp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6077E6E5-007A-F442-BB44-D07A7E8301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8" y="3696"/>
                <a:ext cx="48" cy="48"/>
              </a:xfrm>
              <a:prstGeom prst="ellipse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>
                  <a:latin typeface="Cambria" panose="02040503050406030204" pitchFamily="18" charset="0"/>
                </a:endParaRPr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C75B3682-3885-194B-9774-4995A2BD2E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6" y="3600"/>
                <a:ext cx="48" cy="48"/>
              </a:xfrm>
              <a:prstGeom prst="ellipse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>
                  <a:latin typeface="Cambria" panose="02040503050406030204" pitchFamily="18" charset="0"/>
                </a:endParaRPr>
              </a:p>
            </p:txBody>
          </p:sp>
        </p:grpSp>
        <p:grpSp>
          <p:nvGrpSpPr>
            <p:cNvPr id="37" name="Group 65">
              <a:extLst>
                <a:ext uri="{FF2B5EF4-FFF2-40B4-BE49-F238E27FC236}">
                  <a16:creationId xmlns:a16="http://schemas.microsoft.com/office/drawing/2014/main" id="{BB3036DE-5EB5-2740-B886-9FA0340473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92" y="2400"/>
              <a:ext cx="240" cy="528"/>
              <a:chOff x="2592" y="2592"/>
              <a:chExt cx="240" cy="528"/>
            </a:xfrm>
          </p:grpSpPr>
          <p:grpSp>
            <p:nvGrpSpPr>
              <p:cNvPr id="57" name="Group 66">
                <a:extLst>
                  <a:ext uri="{FF2B5EF4-FFF2-40B4-BE49-F238E27FC236}">
                    <a16:creationId xmlns:a16="http://schemas.microsoft.com/office/drawing/2014/main" id="{5A711C73-7E45-4D4B-8755-AFD9B868765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3621185">
                <a:off x="2448" y="2784"/>
                <a:ext cx="528" cy="144"/>
                <a:chOff x="720" y="3072"/>
                <a:chExt cx="528" cy="144"/>
              </a:xfrm>
            </p:grpSpPr>
            <p:sp>
              <p:nvSpPr>
                <p:cNvPr id="60" name="Oval 67">
                  <a:extLst>
                    <a:ext uri="{FF2B5EF4-FFF2-40B4-BE49-F238E27FC236}">
                      <a16:creationId xmlns:a16="http://schemas.microsoft.com/office/drawing/2014/main" id="{80FC8D72-8486-0D45-8A44-F023126E32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20" y="3072"/>
                  <a:ext cx="528" cy="48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>
                    <a:latin typeface="Cambria" panose="02040503050406030204" pitchFamily="18" charset="0"/>
                  </a:endParaRPr>
                </a:p>
              </p:txBody>
            </p:sp>
            <p:sp>
              <p:nvSpPr>
                <p:cNvPr id="61" name="Oval 68">
                  <a:extLst>
                    <a:ext uri="{FF2B5EF4-FFF2-40B4-BE49-F238E27FC236}">
                      <a16:creationId xmlns:a16="http://schemas.microsoft.com/office/drawing/2014/main" id="{CD8111B6-C166-7B43-87A1-12BDB42054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20" y="3168"/>
                  <a:ext cx="528" cy="48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>
                    <a:latin typeface="Cambria" panose="02040503050406030204" pitchFamily="18" charset="0"/>
                  </a:endParaRPr>
                </a:p>
              </p:txBody>
            </p:sp>
            <p:sp>
              <p:nvSpPr>
                <p:cNvPr id="62" name="Oval 69">
                  <a:extLst>
                    <a:ext uri="{FF2B5EF4-FFF2-40B4-BE49-F238E27FC236}">
                      <a16:creationId xmlns:a16="http://schemas.microsoft.com/office/drawing/2014/main" id="{3C7A5014-69B7-7D4B-9721-48DB30051A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60" y="3120"/>
                  <a:ext cx="48" cy="48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>
                    <a:latin typeface="Cambria" panose="02040503050406030204" pitchFamily="18" charset="0"/>
                  </a:endParaRPr>
                </a:p>
              </p:txBody>
            </p:sp>
          </p:grpSp>
          <p:sp>
            <p:nvSpPr>
              <p:cNvPr id="58" name="Oval 70">
                <a:extLst>
                  <a:ext uri="{FF2B5EF4-FFF2-40B4-BE49-F238E27FC236}">
                    <a16:creationId xmlns:a16="http://schemas.microsoft.com/office/drawing/2014/main" id="{8D0174DD-2405-5146-97C4-B18DFDBF95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4" y="2880"/>
                <a:ext cx="48" cy="48"/>
              </a:xfrm>
              <a:prstGeom prst="ellipse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>
                  <a:latin typeface="Cambria" panose="02040503050406030204" pitchFamily="18" charset="0"/>
                </a:endParaRPr>
              </a:p>
            </p:txBody>
          </p:sp>
          <p:sp>
            <p:nvSpPr>
              <p:cNvPr id="59" name="Oval 71">
                <a:extLst>
                  <a:ext uri="{FF2B5EF4-FFF2-40B4-BE49-F238E27FC236}">
                    <a16:creationId xmlns:a16="http://schemas.microsoft.com/office/drawing/2014/main" id="{61CA50E9-8FBC-464F-9799-107A003BBA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2" y="2784"/>
                <a:ext cx="48" cy="48"/>
              </a:xfrm>
              <a:prstGeom prst="ellipse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>
                  <a:latin typeface="Cambria" panose="02040503050406030204" pitchFamily="18" charset="0"/>
                </a:endParaRPr>
              </a:p>
            </p:txBody>
          </p:sp>
        </p:grpSp>
        <p:grpSp>
          <p:nvGrpSpPr>
            <p:cNvPr id="38" name="Group 72">
              <a:extLst>
                <a:ext uri="{FF2B5EF4-FFF2-40B4-BE49-F238E27FC236}">
                  <a16:creationId xmlns:a16="http://schemas.microsoft.com/office/drawing/2014/main" id="{A7D74AF9-0CCB-F34D-8D0F-D3AE917B20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88" y="2976"/>
              <a:ext cx="240" cy="528"/>
              <a:chOff x="2976" y="2832"/>
              <a:chExt cx="240" cy="528"/>
            </a:xfrm>
          </p:grpSpPr>
          <p:grpSp>
            <p:nvGrpSpPr>
              <p:cNvPr id="51" name="Group 73">
                <a:extLst>
                  <a:ext uri="{FF2B5EF4-FFF2-40B4-BE49-F238E27FC236}">
                    <a16:creationId xmlns:a16="http://schemas.microsoft.com/office/drawing/2014/main" id="{D5457359-1909-7E4E-9165-889F29A762E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3621185">
                <a:off x="2832" y="3024"/>
                <a:ext cx="528" cy="144"/>
                <a:chOff x="720" y="3072"/>
                <a:chExt cx="528" cy="144"/>
              </a:xfrm>
            </p:grpSpPr>
            <p:sp>
              <p:nvSpPr>
                <p:cNvPr id="54" name="Oval 74">
                  <a:extLst>
                    <a:ext uri="{FF2B5EF4-FFF2-40B4-BE49-F238E27FC236}">
                      <a16:creationId xmlns:a16="http://schemas.microsoft.com/office/drawing/2014/main" id="{C5CEA45B-2706-BE40-B363-CA7BF4FD0A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20" y="3072"/>
                  <a:ext cx="528" cy="48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>
                    <a:latin typeface="Cambria" panose="02040503050406030204" pitchFamily="18" charset="0"/>
                  </a:endParaRPr>
                </a:p>
              </p:txBody>
            </p:sp>
            <p:sp>
              <p:nvSpPr>
                <p:cNvPr id="55" name="Oval 75">
                  <a:extLst>
                    <a:ext uri="{FF2B5EF4-FFF2-40B4-BE49-F238E27FC236}">
                      <a16:creationId xmlns:a16="http://schemas.microsoft.com/office/drawing/2014/main" id="{9174A911-450A-4645-ABAA-9D9826BFFF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20" y="3168"/>
                  <a:ext cx="528" cy="48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>
                    <a:latin typeface="Cambria" panose="02040503050406030204" pitchFamily="18" charset="0"/>
                  </a:endParaRPr>
                </a:p>
              </p:txBody>
            </p:sp>
            <p:sp>
              <p:nvSpPr>
                <p:cNvPr id="56" name="Oval 76">
                  <a:extLst>
                    <a:ext uri="{FF2B5EF4-FFF2-40B4-BE49-F238E27FC236}">
                      <a16:creationId xmlns:a16="http://schemas.microsoft.com/office/drawing/2014/main" id="{F7C104A4-1488-8847-8DCA-CC0AC92AC3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60" y="3120"/>
                  <a:ext cx="48" cy="48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>
                    <a:latin typeface="Cambria" panose="02040503050406030204" pitchFamily="18" charset="0"/>
                  </a:endParaRPr>
                </a:p>
              </p:txBody>
            </p:sp>
          </p:grpSp>
          <p:sp>
            <p:nvSpPr>
              <p:cNvPr id="52" name="Oval 77">
                <a:extLst>
                  <a:ext uri="{FF2B5EF4-FFF2-40B4-BE49-F238E27FC236}">
                    <a16:creationId xmlns:a16="http://schemas.microsoft.com/office/drawing/2014/main" id="{ECD4EB39-BFEF-D248-990F-DE1D7F581D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8" y="3120"/>
                <a:ext cx="48" cy="48"/>
              </a:xfrm>
              <a:prstGeom prst="ellipse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>
                  <a:latin typeface="Cambria" panose="02040503050406030204" pitchFamily="18" charset="0"/>
                </a:endParaRPr>
              </a:p>
            </p:txBody>
          </p:sp>
          <p:sp>
            <p:nvSpPr>
              <p:cNvPr id="53" name="Oval 78">
                <a:extLst>
                  <a:ext uri="{FF2B5EF4-FFF2-40B4-BE49-F238E27FC236}">
                    <a16:creationId xmlns:a16="http://schemas.microsoft.com/office/drawing/2014/main" id="{BB1872CB-E57B-9F42-A009-09EA5497EF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6" y="3024"/>
                <a:ext cx="48" cy="48"/>
              </a:xfrm>
              <a:prstGeom prst="ellipse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>
                  <a:latin typeface="Cambria" panose="02040503050406030204" pitchFamily="18" charset="0"/>
                </a:endParaRPr>
              </a:p>
            </p:txBody>
          </p:sp>
        </p:grpSp>
        <p:sp>
          <p:nvSpPr>
            <p:cNvPr id="39" name="Arc 79">
              <a:extLst>
                <a:ext uri="{FF2B5EF4-FFF2-40B4-BE49-F238E27FC236}">
                  <a16:creationId xmlns:a16="http://schemas.microsoft.com/office/drawing/2014/main" id="{94E693A0-CE0E-E342-B3E4-52978632968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160" y="2592"/>
              <a:ext cx="432" cy="52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40" name="Arc 80">
              <a:extLst>
                <a:ext uri="{FF2B5EF4-FFF2-40B4-BE49-F238E27FC236}">
                  <a16:creationId xmlns:a16="http://schemas.microsoft.com/office/drawing/2014/main" id="{59C77D3F-DFE5-8A4C-9C6F-DE841DC811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2" y="2688"/>
              <a:ext cx="864" cy="43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41" name="Line 81">
              <a:extLst>
                <a:ext uri="{FF2B5EF4-FFF2-40B4-BE49-F238E27FC236}">
                  <a16:creationId xmlns:a16="http://schemas.microsoft.com/office/drawing/2014/main" id="{DB62F24D-AFA5-0F4C-97EF-7692C9175F9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160" y="3168"/>
              <a:ext cx="528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42" name="Line 82">
              <a:extLst>
                <a:ext uri="{FF2B5EF4-FFF2-40B4-BE49-F238E27FC236}">
                  <a16:creationId xmlns:a16="http://schemas.microsoft.com/office/drawing/2014/main" id="{5F1A85FC-7745-E04C-A83F-0A8188D06CB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928" y="3216"/>
              <a:ext cx="72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43" name="Arc 83">
              <a:extLst>
                <a:ext uri="{FF2B5EF4-FFF2-40B4-BE49-F238E27FC236}">
                  <a16:creationId xmlns:a16="http://schemas.microsoft.com/office/drawing/2014/main" id="{B184AA74-5495-054F-8B6C-3F957A0FF4A7}"/>
                </a:ext>
              </a:extLst>
            </p:cNvPr>
            <p:cNvSpPr>
              <a:spLocks/>
            </p:cNvSpPr>
            <p:nvPr/>
          </p:nvSpPr>
          <p:spPr bwMode="auto">
            <a:xfrm flipH="1" flipV="1">
              <a:off x="2208" y="3408"/>
              <a:ext cx="912" cy="24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44" name="Arc 84">
              <a:extLst>
                <a:ext uri="{FF2B5EF4-FFF2-40B4-BE49-F238E27FC236}">
                  <a16:creationId xmlns:a16="http://schemas.microsoft.com/office/drawing/2014/main" id="{CB51E630-B4FD-C14F-BF4C-199DB1CC21F2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3360" y="3408"/>
              <a:ext cx="432" cy="3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45" name="Freeform 85">
              <a:extLst>
                <a:ext uri="{FF2B5EF4-FFF2-40B4-BE49-F238E27FC236}">
                  <a16:creationId xmlns:a16="http://schemas.microsoft.com/office/drawing/2014/main" id="{284CA67A-51A7-9A4A-96F8-8B443635FA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8" y="2885"/>
              <a:ext cx="809" cy="252"/>
            </a:xfrm>
            <a:custGeom>
              <a:avLst/>
              <a:gdLst>
                <a:gd name="T0" fmla="*/ 809 w 809"/>
                <a:gd name="T1" fmla="*/ 252 h 252"/>
                <a:gd name="T2" fmla="*/ 723 w 809"/>
                <a:gd name="T3" fmla="*/ 105 h 252"/>
                <a:gd name="T4" fmla="*/ 600 w 809"/>
                <a:gd name="T5" fmla="*/ 56 h 252"/>
                <a:gd name="T6" fmla="*/ 0 w 809"/>
                <a:gd name="T7" fmla="*/ 20 h 25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09" h="252">
                  <a:moveTo>
                    <a:pt x="809" y="252"/>
                  </a:moveTo>
                  <a:cubicBezTo>
                    <a:pt x="776" y="204"/>
                    <a:pt x="757" y="156"/>
                    <a:pt x="723" y="105"/>
                  </a:cubicBezTo>
                  <a:cubicBezTo>
                    <a:pt x="702" y="73"/>
                    <a:pt x="632" y="65"/>
                    <a:pt x="600" y="56"/>
                  </a:cubicBezTo>
                  <a:cubicBezTo>
                    <a:pt x="409" y="0"/>
                    <a:pt x="194" y="20"/>
                    <a:pt x="0" y="2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46" name="Freeform 86">
              <a:extLst>
                <a:ext uri="{FF2B5EF4-FFF2-40B4-BE49-F238E27FC236}">
                  <a16:creationId xmlns:a16="http://schemas.microsoft.com/office/drawing/2014/main" id="{D8B8D67F-FB62-6C4B-96D6-967FAA6ACB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3" y="2978"/>
              <a:ext cx="821" cy="159"/>
            </a:xfrm>
            <a:custGeom>
              <a:avLst/>
              <a:gdLst>
                <a:gd name="T0" fmla="*/ 0 w 821"/>
                <a:gd name="T1" fmla="*/ 159 h 159"/>
                <a:gd name="T2" fmla="*/ 294 w 821"/>
                <a:gd name="T3" fmla="*/ 12 h 159"/>
                <a:gd name="T4" fmla="*/ 563 w 821"/>
                <a:gd name="T5" fmla="*/ 0 h 159"/>
                <a:gd name="T6" fmla="*/ 821 w 821"/>
                <a:gd name="T7" fmla="*/ 12 h 15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21" h="159">
                  <a:moveTo>
                    <a:pt x="0" y="159"/>
                  </a:moveTo>
                  <a:cubicBezTo>
                    <a:pt x="100" y="126"/>
                    <a:pt x="181" y="17"/>
                    <a:pt x="294" y="12"/>
                  </a:cubicBezTo>
                  <a:cubicBezTo>
                    <a:pt x="384" y="8"/>
                    <a:pt x="473" y="4"/>
                    <a:pt x="563" y="0"/>
                  </a:cubicBezTo>
                  <a:cubicBezTo>
                    <a:pt x="813" y="12"/>
                    <a:pt x="727" y="12"/>
                    <a:pt x="821" y="1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47" name="Freeform 87">
              <a:extLst>
                <a:ext uri="{FF2B5EF4-FFF2-40B4-BE49-F238E27FC236}">
                  <a16:creationId xmlns:a16="http://schemas.microsoft.com/office/drawing/2014/main" id="{1B30343A-3445-4640-8199-0A1AF08EF3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5" y="3382"/>
              <a:ext cx="760" cy="176"/>
            </a:xfrm>
            <a:custGeom>
              <a:avLst/>
              <a:gdLst>
                <a:gd name="T0" fmla="*/ 0 w 760"/>
                <a:gd name="T1" fmla="*/ 0 h 176"/>
                <a:gd name="T2" fmla="*/ 159 w 760"/>
                <a:gd name="T3" fmla="*/ 86 h 176"/>
                <a:gd name="T4" fmla="*/ 404 w 760"/>
                <a:gd name="T5" fmla="*/ 160 h 176"/>
                <a:gd name="T6" fmla="*/ 760 w 760"/>
                <a:gd name="T7" fmla="*/ 123 h 17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60" h="176">
                  <a:moveTo>
                    <a:pt x="0" y="0"/>
                  </a:moveTo>
                  <a:cubicBezTo>
                    <a:pt x="58" y="20"/>
                    <a:pt x="104" y="61"/>
                    <a:pt x="159" y="86"/>
                  </a:cubicBezTo>
                  <a:cubicBezTo>
                    <a:pt x="238" y="121"/>
                    <a:pt x="319" y="148"/>
                    <a:pt x="404" y="160"/>
                  </a:cubicBezTo>
                  <a:cubicBezTo>
                    <a:pt x="523" y="155"/>
                    <a:pt x="650" y="176"/>
                    <a:pt x="760" y="123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48" name="Freeform 88">
              <a:extLst>
                <a:ext uri="{FF2B5EF4-FFF2-40B4-BE49-F238E27FC236}">
                  <a16:creationId xmlns:a16="http://schemas.microsoft.com/office/drawing/2014/main" id="{AB1EB046-C904-1640-AB2A-4AEAAEC043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4" y="3052"/>
              <a:ext cx="600" cy="122"/>
            </a:xfrm>
            <a:custGeom>
              <a:avLst/>
              <a:gdLst>
                <a:gd name="T0" fmla="*/ 600 w 600"/>
                <a:gd name="T1" fmla="*/ 122 h 122"/>
                <a:gd name="T2" fmla="*/ 576 w 600"/>
                <a:gd name="T3" fmla="*/ 85 h 122"/>
                <a:gd name="T4" fmla="*/ 539 w 600"/>
                <a:gd name="T5" fmla="*/ 73 h 122"/>
                <a:gd name="T6" fmla="*/ 306 w 600"/>
                <a:gd name="T7" fmla="*/ 0 h 122"/>
                <a:gd name="T8" fmla="*/ 0 w 600"/>
                <a:gd name="T9" fmla="*/ 12 h 1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0" h="122">
                  <a:moveTo>
                    <a:pt x="600" y="122"/>
                  </a:moveTo>
                  <a:cubicBezTo>
                    <a:pt x="592" y="110"/>
                    <a:pt x="587" y="94"/>
                    <a:pt x="576" y="85"/>
                  </a:cubicBezTo>
                  <a:cubicBezTo>
                    <a:pt x="566" y="77"/>
                    <a:pt x="551" y="79"/>
                    <a:pt x="539" y="73"/>
                  </a:cubicBezTo>
                  <a:cubicBezTo>
                    <a:pt x="454" y="32"/>
                    <a:pt x="400" y="13"/>
                    <a:pt x="306" y="0"/>
                  </a:cubicBezTo>
                  <a:cubicBezTo>
                    <a:pt x="65" y="14"/>
                    <a:pt x="167" y="12"/>
                    <a:pt x="0" y="1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49" name="Freeform 89">
              <a:extLst>
                <a:ext uri="{FF2B5EF4-FFF2-40B4-BE49-F238E27FC236}">
                  <a16:creationId xmlns:a16="http://schemas.microsoft.com/office/drawing/2014/main" id="{401C6D9A-D7DC-D841-AF64-BB8B49769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9" y="3358"/>
              <a:ext cx="760" cy="49"/>
            </a:xfrm>
            <a:custGeom>
              <a:avLst/>
              <a:gdLst>
                <a:gd name="T0" fmla="*/ 760 w 760"/>
                <a:gd name="T1" fmla="*/ 0 h 49"/>
                <a:gd name="T2" fmla="*/ 0 w 760"/>
                <a:gd name="T3" fmla="*/ 49 h 49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760" h="49">
                  <a:moveTo>
                    <a:pt x="760" y="0"/>
                  </a:moveTo>
                  <a:cubicBezTo>
                    <a:pt x="506" y="19"/>
                    <a:pt x="255" y="49"/>
                    <a:pt x="0" y="49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50" name="AutoShape 90">
              <a:extLst>
                <a:ext uri="{FF2B5EF4-FFF2-40B4-BE49-F238E27FC236}">
                  <a16:creationId xmlns:a16="http://schemas.microsoft.com/office/drawing/2014/main" id="{89F24521-B74F-D748-8739-9496A839DE2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0783599">
              <a:off x="4224" y="2880"/>
              <a:ext cx="624" cy="57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5898240 60000 65536"/>
                <a:gd name="T10" fmla="*/ 5898240 60000 65536"/>
                <a:gd name="T11" fmla="*/ 0 60000 65536"/>
                <a:gd name="T12" fmla="*/ 12427 w 21600"/>
                <a:gd name="T13" fmla="*/ 2925 h 21600"/>
                <a:gd name="T14" fmla="*/ 18242 w 21600"/>
                <a:gd name="T15" fmla="*/ 926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600" y="6079"/>
                  </a:moveTo>
                  <a:lnTo>
                    <a:pt x="15126" y="0"/>
                  </a:lnTo>
                  <a:lnTo>
                    <a:pt x="15126" y="2912"/>
                  </a:lnTo>
                  <a:lnTo>
                    <a:pt x="12427" y="2912"/>
                  </a:lnTo>
                  <a:cubicBezTo>
                    <a:pt x="5564" y="2912"/>
                    <a:pt x="0" y="7052"/>
                    <a:pt x="0" y="12158"/>
                  </a:cubicBezTo>
                  <a:lnTo>
                    <a:pt x="0" y="21600"/>
                  </a:lnTo>
                  <a:lnTo>
                    <a:pt x="6474" y="21600"/>
                  </a:lnTo>
                  <a:lnTo>
                    <a:pt x="6474" y="12158"/>
                  </a:lnTo>
                  <a:cubicBezTo>
                    <a:pt x="6474" y="10550"/>
                    <a:pt x="9139" y="9246"/>
                    <a:pt x="12427" y="9246"/>
                  </a:cubicBezTo>
                  <a:lnTo>
                    <a:pt x="15126" y="9246"/>
                  </a:lnTo>
                  <a:lnTo>
                    <a:pt x="15126" y="12158"/>
                  </a:lnTo>
                  <a:lnTo>
                    <a:pt x="21600" y="6079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</p:grpSp>
    </p:spTree>
  </p:cSld>
  <p:clrMapOvr>
    <a:masterClrMapping/>
  </p:clrMapOvr>
  <p:transition advTm="22951">
    <p:blinds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54CDA892-8E88-4108-870D-9211A4307548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250825" y="620713"/>
            <a:ext cx="8385175" cy="768350"/>
          </a:xfrm>
        </p:spPr>
        <p:txBody>
          <a:bodyPr/>
          <a:lstStyle/>
          <a:p>
            <a:pPr eaLnBrk="1" hangingPunct="1"/>
            <a:r>
              <a:rPr lang="sr-Latn-RS" altLang="en-US" sz="3200" b="1" dirty="0" err="1">
                <a:solidFill>
                  <a:schemeClr val="tx1"/>
                </a:solidFill>
                <a:latin typeface="TimesRoman" pitchFamily="2" charset="0"/>
              </a:rPr>
              <a:t>Metaphase</a:t>
            </a:r>
            <a:endParaRPr lang="en-US" altLang="en-US" sz="3200" b="1" dirty="0">
              <a:solidFill>
                <a:schemeClr val="tx1"/>
              </a:solidFill>
              <a:latin typeface="TimesRoman" pitchFamily="2" charset="0"/>
            </a:endParaRPr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D186BA6B-C6F4-40CA-BEB4-8B0159F88818}"/>
              </a:ext>
            </a:extLst>
          </p:cNvPr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228600" y="1905000"/>
            <a:ext cx="8407400" cy="4648200"/>
          </a:xfrm>
        </p:spPr>
        <p:txBody>
          <a:bodyPr/>
          <a:lstStyle/>
          <a:p>
            <a:pPr eaLnBrk="1" hangingPunct="1"/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shortest phase, the chromosomes are maximally shortened and are in the middle of the cell (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chromosomes align along the equator of the cell)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forming the equatorial plate.</a:t>
            </a:r>
          </a:p>
          <a:p>
            <a:pPr eaLnBrk="1" hangingPunct="1"/>
            <a:r>
              <a:rPr lang="en-US" altLang="en-US" sz="2400" dirty="0">
                <a:latin typeface="TimesRoman" pitchFamily="2" charset="0"/>
              </a:rPr>
              <a:t>At this stage, a cytogenetic analysis of the karyotype is performed.</a:t>
            </a:r>
          </a:p>
          <a:p>
            <a:pPr eaLnBrk="1" hangingPunct="1"/>
            <a:r>
              <a:rPr lang="en-US" altLang="en-US" sz="2400" dirty="0">
                <a:latin typeface="TimesRoman" pitchFamily="2" charset="0"/>
              </a:rPr>
              <a:t>Simultaneous division of centromere</a:t>
            </a:r>
            <a:r>
              <a:rPr lang="sr-Cyrl-CS" altLang="en-US" sz="2400" dirty="0">
                <a:latin typeface="TimesRoman" pitchFamily="2" charset="0"/>
              </a:rPr>
              <a:t>.</a:t>
            </a:r>
            <a:endParaRPr lang="en-US" altLang="en-US" sz="2400" dirty="0">
              <a:latin typeface="TimesRoman" pitchFamily="2" charset="0"/>
            </a:endParaRPr>
          </a:p>
        </p:txBody>
      </p:sp>
      <p:pic>
        <p:nvPicPr>
          <p:cNvPr id="26628" name="Picture 4" descr="mitoza animalne2">
            <a:extLst>
              <a:ext uri="{FF2B5EF4-FFF2-40B4-BE49-F238E27FC236}">
                <a16:creationId xmlns:a16="http://schemas.microsoft.com/office/drawing/2014/main" id="{BE783193-C07B-46F0-A87B-B4288DEE1B9A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50649" y="177617"/>
            <a:ext cx="2164751" cy="1732501"/>
          </a:xfrm>
          <a:noFill/>
        </p:spPr>
      </p:pic>
      <p:grpSp>
        <p:nvGrpSpPr>
          <p:cNvPr id="5" name="Group 2">
            <a:extLst>
              <a:ext uri="{FF2B5EF4-FFF2-40B4-BE49-F238E27FC236}">
                <a16:creationId xmlns:a16="http://schemas.microsoft.com/office/drawing/2014/main" id="{5AE689EA-B637-724D-B9A8-305187845EE0}"/>
              </a:ext>
            </a:extLst>
          </p:cNvPr>
          <p:cNvGrpSpPr>
            <a:grpSpLocks/>
          </p:cNvGrpSpPr>
          <p:nvPr/>
        </p:nvGrpSpPr>
        <p:grpSpPr bwMode="auto">
          <a:xfrm>
            <a:off x="1187624" y="2017440"/>
            <a:ext cx="5904656" cy="4840560"/>
            <a:chOff x="576" y="192"/>
            <a:chExt cx="4181" cy="3840"/>
          </a:xfrm>
        </p:grpSpPr>
        <p:sp>
          <p:nvSpPr>
            <p:cNvPr id="6" name="Text Box 3">
              <a:extLst>
                <a:ext uri="{FF2B5EF4-FFF2-40B4-BE49-F238E27FC236}">
                  <a16:creationId xmlns:a16="http://schemas.microsoft.com/office/drawing/2014/main" id="{37C39D36-CC44-D242-824A-F3F32562EB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28" y="192"/>
              <a:ext cx="116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sz="4000" b="1">
                <a:solidFill>
                  <a:schemeClr val="hlink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8" name="Arc 5">
              <a:extLst>
                <a:ext uri="{FF2B5EF4-FFF2-40B4-BE49-F238E27FC236}">
                  <a16:creationId xmlns:a16="http://schemas.microsoft.com/office/drawing/2014/main" id="{4EBB7B05-664D-5148-8DC8-01E7669EE5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6" y="2400"/>
              <a:ext cx="96" cy="67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9" name="Oval 6">
              <a:extLst>
                <a:ext uri="{FF2B5EF4-FFF2-40B4-BE49-F238E27FC236}">
                  <a16:creationId xmlns:a16="http://schemas.microsoft.com/office/drawing/2014/main" id="{3642A475-600F-7A47-A44A-61AD8ACB7B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6" y="2160"/>
              <a:ext cx="2016" cy="187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0" name="Oval 7">
              <a:extLst>
                <a:ext uri="{FF2B5EF4-FFF2-40B4-BE49-F238E27FC236}">
                  <a16:creationId xmlns:a16="http://schemas.microsoft.com/office/drawing/2014/main" id="{31CD3879-8B76-F84E-892D-6E449FB42D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8" y="2304"/>
              <a:ext cx="96" cy="96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1" name="Oval 8">
              <a:extLst>
                <a:ext uri="{FF2B5EF4-FFF2-40B4-BE49-F238E27FC236}">
                  <a16:creationId xmlns:a16="http://schemas.microsoft.com/office/drawing/2014/main" id="{4BC15419-500C-0D48-94DA-60D5DBF745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2" y="2304"/>
              <a:ext cx="96" cy="96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2" name="Oval 9">
              <a:extLst>
                <a:ext uri="{FF2B5EF4-FFF2-40B4-BE49-F238E27FC236}">
                  <a16:creationId xmlns:a16="http://schemas.microsoft.com/office/drawing/2014/main" id="{E6F51C6A-27F4-E146-AD5C-A2835637C4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8" y="3744"/>
              <a:ext cx="96" cy="96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3" name="Oval 10">
              <a:extLst>
                <a:ext uri="{FF2B5EF4-FFF2-40B4-BE49-F238E27FC236}">
                  <a16:creationId xmlns:a16="http://schemas.microsoft.com/office/drawing/2014/main" id="{CE94FB4B-965C-D44C-B927-DC3CA4C2FB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2" y="3744"/>
              <a:ext cx="96" cy="96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4" name="Oval 11">
              <a:extLst>
                <a:ext uri="{FF2B5EF4-FFF2-40B4-BE49-F238E27FC236}">
                  <a16:creationId xmlns:a16="http://schemas.microsoft.com/office/drawing/2014/main" id="{6A27B6CF-1676-3347-A14D-EAAF768766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" y="3072"/>
              <a:ext cx="52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5" name="Oval 12">
              <a:extLst>
                <a:ext uri="{FF2B5EF4-FFF2-40B4-BE49-F238E27FC236}">
                  <a16:creationId xmlns:a16="http://schemas.microsoft.com/office/drawing/2014/main" id="{F4F4FC2C-7A1B-7849-8A02-37DE8D016C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" y="3168"/>
              <a:ext cx="52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6" name="Oval 13">
              <a:extLst>
                <a:ext uri="{FF2B5EF4-FFF2-40B4-BE49-F238E27FC236}">
                  <a16:creationId xmlns:a16="http://schemas.microsoft.com/office/drawing/2014/main" id="{C33CD3F9-E004-EB4E-98E5-2AC554A5B9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4" y="3072"/>
              <a:ext cx="52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7" name="Oval 14">
              <a:extLst>
                <a:ext uri="{FF2B5EF4-FFF2-40B4-BE49-F238E27FC236}">
                  <a16:creationId xmlns:a16="http://schemas.microsoft.com/office/drawing/2014/main" id="{C3A67228-A317-C84F-9165-CA23B4D1A6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4" y="3168"/>
              <a:ext cx="52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8" name="Oval 15">
              <a:extLst>
                <a:ext uri="{FF2B5EF4-FFF2-40B4-BE49-F238E27FC236}">
                  <a16:creationId xmlns:a16="http://schemas.microsoft.com/office/drawing/2014/main" id="{F6C98E60-7238-2A41-9653-3D03E09DCF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8" y="3168"/>
              <a:ext cx="52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19" name="Oval 16">
              <a:extLst>
                <a:ext uri="{FF2B5EF4-FFF2-40B4-BE49-F238E27FC236}">
                  <a16:creationId xmlns:a16="http://schemas.microsoft.com/office/drawing/2014/main" id="{A1032C93-B5DB-6D4B-A777-D824E9F035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8" y="3072"/>
              <a:ext cx="52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20" name="Oval 17">
              <a:extLst>
                <a:ext uri="{FF2B5EF4-FFF2-40B4-BE49-F238E27FC236}">
                  <a16:creationId xmlns:a16="http://schemas.microsoft.com/office/drawing/2014/main" id="{769A278A-5DA5-6C40-9D80-C287C0D468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0" y="3120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21" name="Oval 18">
              <a:extLst>
                <a:ext uri="{FF2B5EF4-FFF2-40B4-BE49-F238E27FC236}">
                  <a16:creationId xmlns:a16="http://schemas.microsoft.com/office/drawing/2014/main" id="{BDDCD076-55C6-954F-991E-F82FE14576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4" y="3120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22" name="Oval 19">
              <a:extLst>
                <a:ext uri="{FF2B5EF4-FFF2-40B4-BE49-F238E27FC236}">
                  <a16:creationId xmlns:a16="http://schemas.microsoft.com/office/drawing/2014/main" id="{D5AB601A-253B-C143-8072-ABA4D4CC67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8" y="3120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23" name="Arc 20">
              <a:extLst>
                <a:ext uri="{FF2B5EF4-FFF2-40B4-BE49-F238E27FC236}">
                  <a16:creationId xmlns:a16="http://schemas.microsoft.com/office/drawing/2014/main" id="{5FBD635D-BF0E-5E49-A7DC-370B3C75173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960" y="2400"/>
              <a:ext cx="528" cy="67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24" name="Arc 21">
              <a:extLst>
                <a:ext uri="{FF2B5EF4-FFF2-40B4-BE49-F238E27FC236}">
                  <a16:creationId xmlns:a16="http://schemas.microsoft.com/office/drawing/2014/main" id="{718DE932-70FD-1C4F-98E2-5DF97F837B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8" y="2400"/>
              <a:ext cx="480" cy="67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25" name="Arc 22">
              <a:extLst>
                <a:ext uri="{FF2B5EF4-FFF2-40B4-BE49-F238E27FC236}">
                  <a16:creationId xmlns:a16="http://schemas.microsoft.com/office/drawing/2014/main" id="{82C9731C-DA39-564D-9394-810AB6962AC2}"/>
                </a:ext>
              </a:extLst>
            </p:cNvPr>
            <p:cNvSpPr>
              <a:spLocks/>
            </p:cNvSpPr>
            <p:nvPr/>
          </p:nvSpPr>
          <p:spPr bwMode="auto">
            <a:xfrm flipH="1" flipV="1">
              <a:off x="960" y="3216"/>
              <a:ext cx="528" cy="57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26" name="Arc 23">
              <a:extLst>
                <a:ext uri="{FF2B5EF4-FFF2-40B4-BE49-F238E27FC236}">
                  <a16:creationId xmlns:a16="http://schemas.microsoft.com/office/drawing/2014/main" id="{998D8E33-0B9D-964C-A388-7B5A4CCB3FC5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1728" y="3216"/>
              <a:ext cx="480" cy="57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27" name="Arc 24">
              <a:extLst>
                <a:ext uri="{FF2B5EF4-FFF2-40B4-BE49-F238E27FC236}">
                  <a16:creationId xmlns:a16="http://schemas.microsoft.com/office/drawing/2014/main" id="{3BA8F9E9-8223-EA4C-B6FD-D61AF2D4B728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1584" y="3216"/>
              <a:ext cx="48" cy="52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28" name="Line 25">
              <a:extLst>
                <a:ext uri="{FF2B5EF4-FFF2-40B4-BE49-F238E27FC236}">
                  <a16:creationId xmlns:a16="http://schemas.microsoft.com/office/drawing/2014/main" id="{D5CDFE91-96FD-BF41-83A5-27DA2139DED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2880"/>
              <a:ext cx="0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29" name="Line 26">
              <a:extLst>
                <a:ext uri="{FF2B5EF4-FFF2-40B4-BE49-F238E27FC236}">
                  <a16:creationId xmlns:a16="http://schemas.microsoft.com/office/drawing/2014/main" id="{49B96AA9-425E-8149-AB31-63D0EC922F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20" y="2880"/>
              <a:ext cx="0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30" name="Text Box 27">
              <a:extLst>
                <a:ext uri="{FF2B5EF4-FFF2-40B4-BE49-F238E27FC236}">
                  <a16:creationId xmlns:a16="http://schemas.microsoft.com/office/drawing/2014/main" id="{FF08F79C-84D6-474B-B9C3-26179B2641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32" y="2160"/>
              <a:ext cx="116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b="1" dirty="0">
                  <a:latin typeface="Cambria" panose="02040503050406030204" pitchFamily="18" charset="0"/>
                </a:rPr>
                <a:t>centrioles</a:t>
              </a:r>
            </a:p>
          </p:txBody>
        </p:sp>
        <p:sp>
          <p:nvSpPr>
            <p:cNvPr id="31" name="Text Box 28">
              <a:extLst>
                <a:ext uri="{FF2B5EF4-FFF2-40B4-BE49-F238E27FC236}">
                  <a16:creationId xmlns:a16="http://schemas.microsoft.com/office/drawing/2014/main" id="{14117435-CCE9-8D4D-9099-FCC70F4DAD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16" y="3139"/>
              <a:ext cx="1341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b="1" dirty="0">
                  <a:latin typeface="Cambria" panose="02040503050406030204" pitchFamily="18" charset="0"/>
                </a:rPr>
                <a:t>spindle fibers</a:t>
              </a:r>
            </a:p>
          </p:txBody>
        </p:sp>
        <p:sp>
          <p:nvSpPr>
            <p:cNvPr id="32" name="Arc 29">
              <a:extLst>
                <a:ext uri="{FF2B5EF4-FFF2-40B4-BE49-F238E27FC236}">
                  <a16:creationId xmlns:a16="http://schemas.microsoft.com/office/drawing/2014/main" id="{056B047B-8C0A-D048-9486-26B0ADDCE44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104" y="2400"/>
              <a:ext cx="432" cy="67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33" name="Arc 30">
              <a:extLst>
                <a:ext uri="{FF2B5EF4-FFF2-40B4-BE49-F238E27FC236}">
                  <a16:creationId xmlns:a16="http://schemas.microsoft.com/office/drawing/2014/main" id="{4D088076-7A07-C043-9D33-4F8B16FF399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440" y="2400"/>
              <a:ext cx="48" cy="67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34" name="Arc 31">
              <a:extLst>
                <a:ext uri="{FF2B5EF4-FFF2-40B4-BE49-F238E27FC236}">
                  <a16:creationId xmlns:a16="http://schemas.microsoft.com/office/drawing/2014/main" id="{82C187E6-FA2A-5248-B36A-2F168F04CD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2" y="2400"/>
              <a:ext cx="144" cy="67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35" name="Arc 32">
              <a:extLst>
                <a:ext uri="{FF2B5EF4-FFF2-40B4-BE49-F238E27FC236}">
                  <a16:creationId xmlns:a16="http://schemas.microsoft.com/office/drawing/2014/main" id="{BB7218D9-B033-084F-BEDA-B80FE78D23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0" y="2400"/>
              <a:ext cx="672" cy="67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36" name="Arc 33">
              <a:extLst>
                <a:ext uri="{FF2B5EF4-FFF2-40B4-BE49-F238E27FC236}">
                  <a16:creationId xmlns:a16="http://schemas.microsoft.com/office/drawing/2014/main" id="{30AD4CCD-20A8-C743-A7DE-B38C76D66EEA}"/>
                </a:ext>
              </a:extLst>
            </p:cNvPr>
            <p:cNvSpPr>
              <a:spLocks/>
            </p:cNvSpPr>
            <p:nvPr/>
          </p:nvSpPr>
          <p:spPr bwMode="auto">
            <a:xfrm flipH="1" flipV="1">
              <a:off x="1056" y="3216"/>
              <a:ext cx="480" cy="52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37" name="Arc 34">
              <a:extLst>
                <a:ext uri="{FF2B5EF4-FFF2-40B4-BE49-F238E27FC236}">
                  <a16:creationId xmlns:a16="http://schemas.microsoft.com/office/drawing/2014/main" id="{AFB5F36B-78FD-084C-95A8-4F820FAFD036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1680" y="3216"/>
              <a:ext cx="384" cy="57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38" name="Arc 35">
              <a:extLst>
                <a:ext uri="{FF2B5EF4-FFF2-40B4-BE49-F238E27FC236}">
                  <a16:creationId xmlns:a16="http://schemas.microsoft.com/office/drawing/2014/main" id="{EFDCF6BF-5A91-BA45-8269-416108A8F0FD}"/>
                </a:ext>
              </a:extLst>
            </p:cNvPr>
            <p:cNvSpPr>
              <a:spLocks/>
            </p:cNvSpPr>
            <p:nvPr/>
          </p:nvSpPr>
          <p:spPr bwMode="auto">
            <a:xfrm flipH="1" flipV="1">
              <a:off x="1440" y="3216"/>
              <a:ext cx="96" cy="52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39" name="Arc 36">
              <a:extLst>
                <a:ext uri="{FF2B5EF4-FFF2-40B4-BE49-F238E27FC236}">
                  <a16:creationId xmlns:a16="http://schemas.microsoft.com/office/drawing/2014/main" id="{FB45829B-16C5-9F43-8193-52168265EC89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1632" y="3216"/>
              <a:ext cx="192" cy="52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40" name="Line 37">
              <a:extLst>
                <a:ext uri="{FF2B5EF4-FFF2-40B4-BE49-F238E27FC236}">
                  <a16:creationId xmlns:a16="http://schemas.microsoft.com/office/drawing/2014/main" id="{B10DD94D-C176-1045-9C97-FC668B5899C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76" y="2352"/>
              <a:ext cx="105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41" name="Line 38">
              <a:extLst>
                <a:ext uri="{FF2B5EF4-FFF2-40B4-BE49-F238E27FC236}">
                  <a16:creationId xmlns:a16="http://schemas.microsoft.com/office/drawing/2014/main" id="{1C76C85C-E0AD-6C46-8C30-395E5B308C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56" y="3360"/>
              <a:ext cx="115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arrow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  <p:sp>
          <p:nvSpPr>
            <p:cNvPr id="42" name="Text Box 39">
              <a:extLst>
                <a:ext uri="{FF2B5EF4-FFF2-40B4-BE49-F238E27FC236}">
                  <a16:creationId xmlns:a16="http://schemas.microsoft.com/office/drawing/2014/main" id="{C70E1DB3-F5E1-2C4F-B1C4-718DD09023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64" y="2611"/>
              <a:ext cx="1367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b="1" dirty="0">
                  <a:latin typeface="Cambria" panose="02040503050406030204" pitchFamily="18" charset="0"/>
                </a:rPr>
                <a:t>chromosomes</a:t>
              </a:r>
            </a:p>
          </p:txBody>
        </p:sp>
        <p:sp>
          <p:nvSpPr>
            <p:cNvPr id="43" name="Line 40">
              <a:extLst>
                <a:ext uri="{FF2B5EF4-FFF2-40B4-BE49-F238E27FC236}">
                  <a16:creationId xmlns:a16="http://schemas.microsoft.com/office/drawing/2014/main" id="{FD1D898D-8C55-BB47-A2FB-9F4C238D85A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544" y="2832"/>
              <a:ext cx="768" cy="2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Cambria" panose="02040503050406030204" pitchFamily="18" charset="0"/>
              </a:endParaRPr>
            </a:p>
          </p:txBody>
        </p:sp>
      </p:grpSp>
    </p:spTree>
  </p:cSld>
  <p:clrMapOvr>
    <a:masterClrMapping/>
  </p:clrMapOvr>
  <p:transition advTm="39205">
    <p:blinds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id="{401161AF-6568-4526-BDB0-CF6BEE56E0E1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323850" y="476250"/>
            <a:ext cx="7543800" cy="1011238"/>
          </a:xfrm>
        </p:spPr>
        <p:txBody>
          <a:bodyPr/>
          <a:lstStyle/>
          <a:p>
            <a:pPr eaLnBrk="1" hangingPunct="1"/>
            <a:r>
              <a:rPr lang="sr-Latn-RS" altLang="en-US" sz="3200" b="1" dirty="0" err="1">
                <a:solidFill>
                  <a:schemeClr val="tx1"/>
                </a:solidFill>
                <a:latin typeface="TimesRoman" pitchFamily="2" charset="0"/>
              </a:rPr>
              <a:t>Anaphase</a:t>
            </a:r>
            <a:endParaRPr lang="en-US" altLang="en-US" sz="3200" b="1" dirty="0">
              <a:solidFill>
                <a:schemeClr val="tx1"/>
              </a:solidFill>
              <a:latin typeface="TimesRoman" pitchFamily="2" charset="0"/>
            </a:endParaRPr>
          </a:p>
        </p:txBody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CD756C4E-7B10-47F3-881E-25EDB538ADAC}"/>
              </a:ext>
            </a:extLst>
          </p:cNvPr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0" y="2057400"/>
            <a:ext cx="5220072" cy="4648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Sister chromatids separate, with part of the centromere move towards the opposite poles of the cell.</a:t>
            </a:r>
          </a:p>
          <a:p>
            <a:pPr eaLnBrk="1" hangingPunct="1">
              <a:lnSpc>
                <a:spcPct val="80000"/>
              </a:lnSpc>
            </a:pPr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Movement is performed by shortening of the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spindle fibers attached to kinetochores 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eaLnBrk="1" hangingPunct="1">
              <a:lnSpc>
                <a:spcPct val="80000"/>
              </a:lnSpc>
            </a:pPr>
            <a:endParaRPr lang="sr-Cyrl-C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the chromatids reach the opposite poles, telophase occurs.</a:t>
            </a:r>
          </a:p>
        </p:txBody>
      </p:sp>
      <p:pic>
        <p:nvPicPr>
          <p:cNvPr id="27652" name="Picture 4" descr="WhiteFishMitosis[3]">
            <a:extLst>
              <a:ext uri="{FF2B5EF4-FFF2-40B4-BE49-F238E27FC236}">
                <a16:creationId xmlns:a16="http://schemas.microsoft.com/office/drawing/2014/main" id="{7E811B70-AE45-4706-931D-C94690B734C4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52120" y="8357"/>
            <a:ext cx="2008718" cy="1984462"/>
          </a:xfrm>
          <a:noFill/>
        </p:spPr>
      </p:pic>
      <p:pic>
        <p:nvPicPr>
          <p:cNvPr id="5" name="Picture 10" descr="anaphase in onion-UCDavis">
            <a:extLst>
              <a:ext uri="{FF2B5EF4-FFF2-40B4-BE49-F238E27FC236}">
                <a16:creationId xmlns:a16="http://schemas.microsoft.com/office/drawing/2014/main" id="{F9F5FFC2-4853-3046-8934-5397694053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955381"/>
            <a:ext cx="2008718" cy="4636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23438">
    <p:blinds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3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4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1240</TotalTime>
  <Words>985</Words>
  <Application>Microsoft Macintosh PowerPoint</Application>
  <PresentationFormat>On-screen Show (4:3)</PresentationFormat>
  <Paragraphs>170</Paragraphs>
  <Slides>28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8" baseType="lpstr">
      <vt:lpstr>Arial</vt:lpstr>
      <vt:lpstr>Calibri</vt:lpstr>
      <vt:lpstr>Cambria</vt:lpstr>
      <vt:lpstr>Constantia</vt:lpstr>
      <vt:lpstr>Times New Roman</vt:lpstr>
      <vt:lpstr>TimesRoman</vt:lpstr>
      <vt:lpstr>Wingdings</vt:lpstr>
      <vt:lpstr>Wingdings 2</vt:lpstr>
      <vt:lpstr>Flow</vt:lpstr>
      <vt:lpstr>1_Flow</vt:lpstr>
      <vt:lpstr>PowerPoint Presentation</vt:lpstr>
      <vt:lpstr>Mitosis</vt:lpstr>
      <vt:lpstr>Mitosis</vt:lpstr>
      <vt:lpstr>Cell cycle</vt:lpstr>
      <vt:lpstr>Interphase-  non-dividing state with sub-stages:</vt:lpstr>
      <vt:lpstr>Mitosis 4 sub-phases: prophase, metaphase, anaphase, telophase</vt:lpstr>
      <vt:lpstr>Prophase</vt:lpstr>
      <vt:lpstr>Metaphase</vt:lpstr>
      <vt:lpstr>Anaphase</vt:lpstr>
      <vt:lpstr>Telophase</vt:lpstr>
      <vt:lpstr>Cytokinesis – Plant vs. Animal Cell</vt:lpstr>
      <vt:lpstr>PowerPoint Presentation</vt:lpstr>
      <vt:lpstr>PowerPoint Presentation</vt:lpstr>
      <vt:lpstr>PowerPoint Presentation</vt:lpstr>
      <vt:lpstr>Meiosis</vt:lpstr>
      <vt:lpstr>Meiosis - Sex Cell (Gamete) Formation</vt:lpstr>
      <vt:lpstr>Meiosis I- reductional division</vt:lpstr>
      <vt:lpstr>PowerPoint Presentation</vt:lpstr>
      <vt:lpstr>Meiosis I</vt:lpstr>
      <vt:lpstr>Meiosis II- equational cell division</vt:lpstr>
      <vt:lpstr>PowerPoint Presentation</vt:lpstr>
      <vt:lpstr> Mitosis       vs.         Meiosis</vt:lpstr>
      <vt:lpstr> </vt:lpstr>
      <vt:lpstr>Gametogenesis</vt:lpstr>
      <vt:lpstr>Gametogenesis:</vt:lpstr>
      <vt:lpstr>PowerPoint Presentation</vt:lpstr>
      <vt:lpstr>OOGENESIS</vt:lpstr>
      <vt:lpstr>DIFFERENCES BETWEEN  SPERMATOGENESIS AND OOGENESIS: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ĆELIJA</dc:title>
  <dc:creator>User</dc:creator>
  <cp:lastModifiedBy>Microsoft Office User</cp:lastModifiedBy>
  <cp:revision>123</cp:revision>
  <dcterms:created xsi:type="dcterms:W3CDTF">2005-09-13T14:06:49Z</dcterms:created>
  <dcterms:modified xsi:type="dcterms:W3CDTF">2022-10-17T10:06:06Z</dcterms:modified>
</cp:coreProperties>
</file>